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2"/>
  </p:notesMasterIdLst>
  <p:sldIdLst>
    <p:sldId id="256" r:id="rId3"/>
    <p:sldId id="258" r:id="rId4"/>
    <p:sldId id="259" r:id="rId5"/>
    <p:sldId id="261" r:id="rId6"/>
    <p:sldId id="262" r:id="rId7"/>
    <p:sldId id="269" r:id="rId8"/>
    <p:sldId id="263" r:id="rId9"/>
    <p:sldId id="264" r:id="rId10"/>
    <p:sldId id="266" r:id="rId11"/>
    <p:sldId id="267" r:id="rId13"/>
    <p:sldId id="268"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94660"/>
  </p:normalViewPr>
  <p:slideViewPr>
    <p:cSldViewPr snapToGrid="0" snapToObjects="1" showGuides="1">
      <p:cViewPr varScale="1">
        <p:scale>
          <a:sx n="107" d="100"/>
          <a:sy n="107" d="100"/>
        </p:scale>
        <p:origin x="1782" y="11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notesMaster" Target="notesMasters/notesMaster1.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2.jpe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9759F5-9418-4D0C-B756-BECA96793EEA}" type="datetimeFigureOut">
              <a:rPr lang="en-US" smtClean="0"/>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88CDCC-8D04-4467-AAD1-219730A25A36}"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88CDCC-8D04-4467-AAD1-219730A25A36}"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25459" y="959313"/>
            <a:ext cx="5760741" cy="2571891"/>
          </a:xfrm>
        </p:spPr>
        <p:txBody>
          <a:bodyPr bIns="0" anchor="b">
            <a:normAutofit/>
          </a:bodyPr>
          <a:lstStyle>
            <a:lvl1pPr algn="l">
              <a:defRPr sz="5400"/>
            </a:lvl1pPr>
          </a:lstStyle>
          <a:p>
            <a:r>
              <a:rPr lang="en-US"/>
              <a:t>Click to edit Master title style</a:t>
            </a:r>
            <a:endParaRPr lang="en-US" dirty="0"/>
          </a:p>
        </p:txBody>
      </p:sp>
      <p:sp>
        <p:nvSpPr>
          <p:cNvPr id="3" name="Subtitle 2"/>
          <p:cNvSpPr>
            <a:spLocks noGrp="1"/>
          </p:cNvSpPr>
          <p:nvPr>
            <p:ph type="subTitle" idx="1"/>
          </p:nvPr>
        </p:nvSpPr>
        <p:spPr>
          <a:xfrm>
            <a:off x="1125459" y="3531205"/>
            <a:ext cx="5760741" cy="977621"/>
          </a:xfrm>
        </p:spPr>
        <p:txBody>
          <a:bodyPr tIns="91440" bIns="91440">
            <a:normAutofit/>
          </a:bodyPr>
          <a:lstStyle>
            <a:lvl1pPr marL="0" indent="0" algn="l">
              <a:buNone/>
              <a:defRPr sz="1600" b="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fld>
            <a:endParaRPr lang="en-US"/>
          </a:p>
        </p:txBody>
      </p:sp>
      <p:sp>
        <p:nvSpPr>
          <p:cNvPr id="5" name="Footer Placeholder 4"/>
          <p:cNvSpPr>
            <a:spLocks noGrp="1"/>
          </p:cNvSpPr>
          <p:nvPr>
            <p:ph type="ftr" sz="quarter" idx="11"/>
          </p:nvPr>
        </p:nvSpPr>
        <p:spPr>
          <a:xfrm>
            <a:off x="1125459" y="329308"/>
            <a:ext cx="3392144" cy="309201"/>
          </a:xfrm>
        </p:spPr>
        <p:txBody>
          <a:bodyPr/>
          <a:lstStyle/>
          <a:p>
            <a:endParaRPr lang="en-US"/>
          </a:p>
        </p:txBody>
      </p:sp>
      <p:sp>
        <p:nvSpPr>
          <p:cNvPr id="6" name="Slide Number Placeholder 5"/>
          <p:cNvSpPr>
            <a:spLocks noGrp="1"/>
          </p:cNvSpPr>
          <p:nvPr>
            <p:ph type="sldNum" sz="quarter" idx="12"/>
          </p:nvPr>
        </p:nvSpPr>
        <p:spPr>
          <a:xfrm>
            <a:off x="6886200" y="131730"/>
            <a:ext cx="802005" cy="503578"/>
          </a:xfrm>
        </p:spPr>
        <p:txBody>
          <a:bodyPr/>
          <a:lstStyle/>
          <a:p>
            <a:fld id="{C1FF6DA9-008F-8B48-92A6-B652298478BF}" type="slidenum">
              <a:rPr lang="en-US" smtClean="0"/>
            </a:fld>
            <a:endParaRPr lang="en-US"/>
          </a:p>
        </p:txBody>
      </p:sp>
      <p:pic>
        <p:nvPicPr>
          <p:cNvPr id="16" name="Picture 15"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fld>
            <a:endParaRPr lang="en-US"/>
          </a:p>
        </p:txBody>
      </p:sp>
      <p:pic>
        <p:nvPicPr>
          <p:cNvPr id="15" name="Picture 14"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86447" y="796298"/>
            <a:ext cx="1103027" cy="4662565"/>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111910" y="796298"/>
            <a:ext cx="5301095" cy="4662565"/>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fld>
            <a:endParaRPr lang="en-US"/>
          </a:p>
        </p:txBody>
      </p:sp>
      <p:pic>
        <p:nvPicPr>
          <p:cNvPr id="16" name="Picture 15"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59215" b="36435"/>
          <a:stretch>
            <a:fillRect/>
          </a:stretch>
        </p:blipFill>
        <p:spPr>
          <a:xfrm rot="5400000">
            <a:off x="5605390" y="3050294"/>
            <a:ext cx="4663440" cy="15544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fld>
            <a:endParaRPr lang="en-US"/>
          </a:p>
        </p:txBody>
      </p:sp>
      <p:pic>
        <p:nvPicPr>
          <p:cNvPr id="15" name="Picture 14"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5459" y="1756130"/>
            <a:ext cx="5764142" cy="2050066"/>
          </a:xfrm>
        </p:spPr>
        <p:txBody>
          <a:bodyPr anchor="b">
            <a:normAutofit/>
          </a:bodyPr>
          <a:lstStyle>
            <a:lvl1pPr algn="l">
              <a:defRPr sz="3200"/>
            </a:lvl1pPr>
          </a:lstStyle>
          <a:p>
            <a:r>
              <a:rPr lang="en-US"/>
              <a:t>Click to edit Master title style</a:t>
            </a:r>
            <a:endParaRPr lang="en-US" dirty="0"/>
          </a:p>
        </p:txBody>
      </p:sp>
      <p:sp>
        <p:nvSpPr>
          <p:cNvPr id="3" name="Text Placeholder 2"/>
          <p:cNvSpPr>
            <a:spLocks noGrp="1"/>
          </p:cNvSpPr>
          <p:nvPr>
            <p:ph type="body" idx="1"/>
          </p:nvPr>
        </p:nvSpPr>
        <p:spPr>
          <a:xfrm>
            <a:off x="1125460" y="3806196"/>
            <a:ext cx="5764142" cy="1012929"/>
          </a:xfrm>
        </p:spPr>
        <p:txBody>
          <a:bodyPr tIns="91440">
            <a:normAutofit/>
          </a:bodyPr>
          <a:lstStyle>
            <a:lvl1pPr marL="0" indent="0" algn="l">
              <a:buNone/>
              <a:defRPr sz="20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fld>
            <a:endParaRPr lang="en-US"/>
          </a:p>
        </p:txBody>
      </p:sp>
      <p:pic>
        <p:nvPicPr>
          <p:cNvPr id="16" name="Picture 15"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25459" y="959314"/>
            <a:ext cx="6564015" cy="104411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25459" y="2172548"/>
            <a:ext cx="3125871" cy="327894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4563822" y="2172548"/>
            <a:ext cx="3125652" cy="3278947"/>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fld>
            <a:endParaRPr lang="en-US"/>
          </a:p>
        </p:txBody>
      </p:sp>
      <p:pic>
        <p:nvPicPr>
          <p:cNvPr id="16" name="Picture 15"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28652" y="959903"/>
            <a:ext cx="6571344" cy="10446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18131" y="2169094"/>
            <a:ext cx="3125766" cy="801943"/>
          </a:xfrm>
        </p:spPr>
        <p:txBody>
          <a:bodyPr anchor="b">
            <a:normAutofit/>
          </a:bodyPr>
          <a:lstStyle>
            <a:lvl1pPr marL="0" indent="0">
              <a:lnSpc>
                <a:spcPct val="100000"/>
              </a:lnSpc>
              <a:buNone/>
              <a:defRPr sz="2200" b="0" cap="none"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endParaRPr lang="en-US"/>
          </a:p>
        </p:txBody>
      </p:sp>
      <p:sp>
        <p:nvSpPr>
          <p:cNvPr id="4" name="Content Placeholder 3"/>
          <p:cNvSpPr>
            <a:spLocks noGrp="1"/>
          </p:cNvSpPr>
          <p:nvPr>
            <p:ph sz="half" idx="2"/>
          </p:nvPr>
        </p:nvSpPr>
        <p:spPr>
          <a:xfrm>
            <a:off x="1118131" y="2973815"/>
            <a:ext cx="3125766" cy="2491662"/>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4563822" y="2172548"/>
            <a:ext cx="3125652" cy="802237"/>
          </a:xfrm>
        </p:spPr>
        <p:txBody>
          <a:bodyPr anchor="b">
            <a:normAutofit/>
          </a:bodyPr>
          <a:lstStyle>
            <a:lvl1pPr marL="0" indent="0">
              <a:lnSpc>
                <a:spcPct val="100000"/>
              </a:lnSpc>
              <a:buNone/>
              <a:defRPr sz="2200" b="0" cap="none"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endParaRPr lang="en-US"/>
          </a:p>
        </p:txBody>
      </p:sp>
      <p:sp>
        <p:nvSpPr>
          <p:cNvPr id="6" name="Content Placeholder 5"/>
          <p:cNvSpPr>
            <a:spLocks noGrp="1"/>
          </p:cNvSpPr>
          <p:nvPr>
            <p:ph sz="quarter" idx="4"/>
          </p:nvPr>
        </p:nvSpPr>
        <p:spPr>
          <a:xfrm>
            <a:off x="4563822" y="2971035"/>
            <a:ext cx="3125652" cy="2484985"/>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fld>
            <a:endParaRPr lang="en-US"/>
          </a:p>
        </p:txBody>
      </p:sp>
      <p:pic>
        <p:nvPicPr>
          <p:cNvPr id="18" name="Picture 17"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fld>
            <a:endParaRPr lang="en-US"/>
          </a:p>
        </p:txBody>
      </p:sp>
      <p:pic>
        <p:nvPicPr>
          <p:cNvPr id="14" name="Picture 13"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4041" y="959313"/>
            <a:ext cx="2425950" cy="224205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3859877" y="960890"/>
            <a:ext cx="3828178" cy="4496910"/>
          </a:xfrm>
        </p:spPr>
        <p:txBody>
          <a:bodyPr anchor="ct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124041" y="3205492"/>
            <a:ext cx="2427369" cy="2248181"/>
          </a:xfrm>
        </p:spPr>
        <p:txBody>
          <a:bodyPr>
            <a:normAutofit/>
          </a:bodyPr>
          <a:lstStyle>
            <a:lvl1pPr marL="0" indent="0" algn="l">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fld>
            <a:endParaRPr lang="en-US"/>
          </a:p>
        </p:txBody>
      </p:sp>
      <p:pic>
        <p:nvPicPr>
          <p:cNvPr id="16" name="Picture 15"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42454" b="36435"/>
          <a:stretch>
            <a:fillRect/>
          </a:stretch>
        </p:blipFill>
        <p:spPr>
          <a:xfrm>
            <a:off x="1125460" y="643464"/>
            <a:ext cx="6574536" cy="155448"/>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4996501" y="482171"/>
            <a:ext cx="3511387" cy="5149101"/>
            <a:chOff x="4996501" y="482171"/>
            <a:chExt cx="3511387" cy="5149101"/>
          </a:xfrm>
        </p:grpSpPr>
        <p:sp>
          <p:nvSpPr>
            <p:cNvPr id="14" name="Rectangle 13"/>
            <p:cNvSpPr/>
            <p:nvPr/>
          </p:nvSpPr>
          <p:spPr>
            <a:xfrm>
              <a:off x="4996501" y="482171"/>
              <a:ext cx="3511387"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sp>
        <p:sp>
          <p:nvSpPr>
            <p:cNvPr id="15" name="Rectangle 14"/>
            <p:cNvSpPr/>
            <p:nvPr/>
          </p:nvSpPr>
          <p:spPr>
            <a:xfrm>
              <a:off x="5312152" y="812506"/>
              <a:ext cx="2883013" cy="4479361"/>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132077" y="1129512"/>
            <a:ext cx="3386166" cy="1918487"/>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640128" y="1122543"/>
            <a:ext cx="2234998" cy="3866327"/>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1131420" y="3057166"/>
            <a:ext cx="3390817" cy="2092568"/>
          </a:xfrm>
        </p:spPr>
        <p:txBody>
          <a:bodyPr>
            <a:normAutofit/>
          </a:bodyPr>
          <a:lstStyle>
            <a:lvl1pPr marL="0" indent="0" algn="l">
              <a:buNone/>
              <a:defRPr sz="18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endParaRPr lang="en-US"/>
          </a:p>
        </p:txBody>
      </p:sp>
      <p:sp>
        <p:nvSpPr>
          <p:cNvPr id="5" name="Date Placeholder 4"/>
          <p:cNvSpPr>
            <a:spLocks noGrp="1"/>
          </p:cNvSpPr>
          <p:nvPr>
            <p:ph type="dt" sz="half" idx="10"/>
          </p:nvPr>
        </p:nvSpPr>
        <p:spPr>
          <a:xfrm>
            <a:off x="1124592" y="5469857"/>
            <a:ext cx="3393977" cy="320123"/>
          </a:xfrm>
        </p:spPr>
        <p:txBody>
          <a:bodyPr/>
          <a:lstStyle>
            <a:lvl1pPr algn="l">
              <a:defRPr/>
            </a:lvl1pPr>
          </a:lstStyle>
          <a:p>
            <a:fld id="{5BCAD085-E8A6-8845-BD4E-CB4CCA059FC4}" type="datetimeFigureOut">
              <a:rPr lang="en-US" smtClean="0"/>
            </a:fld>
            <a:endParaRPr lang="en-US"/>
          </a:p>
        </p:txBody>
      </p:sp>
      <p:sp>
        <p:nvSpPr>
          <p:cNvPr id="6" name="Footer Placeholder 5"/>
          <p:cNvSpPr>
            <a:spLocks noGrp="1"/>
          </p:cNvSpPr>
          <p:nvPr>
            <p:ph type="ftr" sz="quarter" idx="11"/>
          </p:nvPr>
        </p:nvSpPr>
        <p:spPr>
          <a:xfrm>
            <a:off x="1125459" y="318641"/>
            <a:ext cx="2601032" cy="320931"/>
          </a:xfrm>
        </p:spPr>
        <p:txBody>
          <a:bodyPr/>
          <a:lstStyle/>
          <a:p>
            <a:endParaRPr lang="en-US" dirty="0"/>
          </a:p>
        </p:txBody>
      </p:sp>
      <p:sp>
        <p:nvSpPr>
          <p:cNvPr id="7" name="Slide Number Placeholder 6"/>
          <p:cNvSpPr>
            <a:spLocks noGrp="1"/>
          </p:cNvSpPr>
          <p:nvPr>
            <p:ph type="sldNum" sz="quarter" idx="12"/>
          </p:nvPr>
        </p:nvSpPr>
        <p:spPr>
          <a:xfrm>
            <a:off x="3726491" y="131730"/>
            <a:ext cx="795746" cy="503578"/>
          </a:xfrm>
        </p:spPr>
        <p:txBody>
          <a:bodyPr/>
          <a:lstStyle/>
          <a:p>
            <a:fld id="{C1FF6DA9-008F-8B48-92A6-B652298478BF}" type="slidenum">
              <a:rPr lang="en-US" smtClean="0"/>
            </a:fld>
            <a:endParaRPr lang="en-US"/>
          </a:p>
        </p:txBody>
      </p:sp>
      <p:pic>
        <p:nvPicPr>
          <p:cNvPr id="22" name="Picture 21" descr="RedHashing.emf"/>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r="70363" b="36435"/>
          <a:stretch>
            <a:fillRect/>
          </a:stretch>
        </p:blipFill>
        <p:spPr>
          <a:xfrm>
            <a:off x="1125460" y="643464"/>
            <a:ext cx="3392424" cy="15544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12">
            <a:extLst>
              <a:ext uri="{28A0092B-C50C-407E-A947-70E740481C1C}">
                <a14:useLocalDpi xmlns:a14="http://schemas.microsoft.com/office/drawing/2010/main" val="0"/>
              </a:ext>
            </a:extLst>
          </a:blip>
          <a:srcRect t="1538" b="-1538"/>
          <a:stretch>
            <a:fillRect/>
          </a:stretch>
        </p:blipFill>
        <p:spPr>
          <a:xfrm>
            <a:off x="0" y="6119854"/>
            <a:ext cx="9144000" cy="742950"/>
          </a:xfrm>
          <a:prstGeom prst="rect">
            <a:avLst/>
          </a:prstGeom>
        </p:spPr>
      </p:pic>
      <p:sp>
        <p:nvSpPr>
          <p:cNvPr id="12" name="Rectangle 11"/>
          <p:cNvSpPr/>
          <p:nvPr/>
        </p:nvSpPr>
        <p:spPr>
          <a:xfrm>
            <a:off x="0" y="468769"/>
            <a:ext cx="9144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p:cNvCxnSpPr/>
          <p:nvPr/>
        </p:nvCxnSpPr>
        <p:spPr>
          <a:xfrm>
            <a:off x="0" y="6121005"/>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128684" y="956172"/>
            <a:ext cx="6571343"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128684" y="2167385"/>
            <a:ext cx="6571343" cy="3288635"/>
          </a:xfrm>
          <a:prstGeom prst="rect">
            <a:avLst/>
          </a:prstGeom>
        </p:spPr>
        <p:txBody>
          <a:bodyPr vert="horz" lIns="91440" tIns="45720" rIns="91440" bIns="45720" rtlCol="0">
            <a:normAutofit/>
          </a:body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2"/>
          </p:nvPr>
        </p:nvSpPr>
        <p:spPr>
          <a:xfrm>
            <a:off x="4521309" y="330371"/>
            <a:ext cx="2368292" cy="304938"/>
          </a:xfrm>
          <a:prstGeom prst="rect">
            <a:avLst/>
          </a:prstGeom>
        </p:spPr>
        <p:txBody>
          <a:bodyPr vert="horz" lIns="91440" tIns="45720" rIns="91440" bIns="45720" rtlCol="0" anchor="ctr"/>
          <a:lstStyle>
            <a:lvl1pPr algn="r">
              <a:defRPr sz="1000">
                <a:solidFill>
                  <a:schemeClr val="tx1">
                    <a:tint val="75000"/>
                  </a:schemeClr>
                </a:solidFill>
              </a:defRPr>
            </a:lvl1pPr>
          </a:lstStyle>
          <a:p>
            <a:fld id="{5BCAD085-E8A6-8845-BD4E-CB4CCA059FC4}" type="datetimeFigureOut">
              <a:rPr lang="en-US" smtClean="0"/>
            </a:fld>
            <a:endParaRPr lang="en-US"/>
          </a:p>
        </p:txBody>
      </p:sp>
      <p:sp>
        <p:nvSpPr>
          <p:cNvPr id="5" name="Footer Placeholder 4"/>
          <p:cNvSpPr>
            <a:spLocks noGrp="1"/>
          </p:cNvSpPr>
          <p:nvPr>
            <p:ph type="ftr" sz="quarter" idx="3"/>
          </p:nvPr>
        </p:nvSpPr>
        <p:spPr>
          <a:xfrm>
            <a:off x="1128684" y="329308"/>
            <a:ext cx="3388498"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893728" y="131730"/>
            <a:ext cx="795746" cy="503578"/>
          </a:xfrm>
          <a:prstGeom prst="rect">
            <a:avLst/>
          </a:prstGeom>
        </p:spPr>
        <p:txBody>
          <a:bodyPr vert="horz" lIns="91440" tIns="45720" rIns="91440" bIns="45720" rtlCol="0" anchor="t"/>
          <a:lstStyle>
            <a:lvl1pPr algn="r">
              <a:defRPr sz="2800">
                <a:solidFill>
                  <a:schemeClr val="accent1"/>
                </a:solidFill>
              </a:defRPr>
            </a:lvl1pPr>
          </a:lstStyle>
          <a:p>
            <a:fld id="{C1FF6DA9-008F-8B48-92A6-B652298478BF}"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685800" rtl="0" eaLnBrk="1" latinLnBrk="0" hangingPunct="1">
        <a:lnSpc>
          <a:spcPct val="120000"/>
        </a:lnSpc>
        <a:spcBef>
          <a:spcPts val="1000"/>
        </a:spcBef>
        <a:buClr>
          <a:schemeClr val="accent1"/>
        </a:buClr>
        <a:buSzPct val="100000"/>
        <a:buFont typeface="Arial" panose="020B0604020202020204" pitchFamily="34" charset="0"/>
        <a:buChar char="•"/>
        <a:defRPr sz="2000" kern="1200" cap="none">
          <a:solidFill>
            <a:schemeClr val="tx1"/>
          </a:solidFill>
          <a:effectLst/>
          <a:latin typeface="+mn-lt"/>
          <a:ea typeface="+mn-ea"/>
          <a:cs typeface="+mn-cs"/>
        </a:defRPr>
      </a:lvl1pPr>
      <a:lvl2pPr marL="6858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baseline="0">
          <a:solidFill>
            <a:schemeClr val="tx1"/>
          </a:solidFill>
          <a:effectLst/>
          <a:latin typeface="+mn-lt"/>
          <a:ea typeface="+mn-ea"/>
          <a:cs typeface="+mn-cs"/>
        </a:defRPr>
      </a:lvl2pPr>
      <a:lvl3pPr marL="11430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a:solidFill>
            <a:schemeClr val="tx1"/>
          </a:solidFill>
          <a:effectLst/>
          <a:latin typeface="+mn-lt"/>
          <a:ea typeface="+mn-ea"/>
          <a:cs typeface="+mn-cs"/>
        </a:defRPr>
      </a:lvl3pPr>
      <a:lvl4pPr marL="16002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200" kern="1200" cap="none">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7894" y="2290575"/>
            <a:ext cx="7772400" cy="1470025"/>
          </a:xfrm>
        </p:spPr>
        <p:txBody>
          <a:bodyPr>
            <a:noAutofit/>
          </a:bodyPr>
          <a:lstStyle/>
          <a:p>
            <a:r>
              <a:rPr sz="4000" dirty="0" err="1">
                <a:solidFill>
                  <a:schemeClr val="accent1">
                    <a:lumMod val="50000"/>
                  </a:schemeClr>
                </a:solidFill>
                <a:latin typeface="Times New Roman" panose="02020603050405020304" pitchFamily="18" charset="0"/>
                <a:cs typeface="Times New Roman" panose="02020603050405020304" pitchFamily="18" charset="0"/>
              </a:rPr>
              <a:t>Dự</a:t>
            </a:r>
            <a:r>
              <a:rPr sz="4000" dirty="0">
                <a:solidFill>
                  <a:schemeClr val="accent1">
                    <a:lumMod val="50000"/>
                  </a:schemeClr>
                </a:solidFill>
                <a:latin typeface="Times New Roman" panose="02020603050405020304" pitchFamily="18" charset="0"/>
                <a:cs typeface="Times New Roman" panose="02020603050405020304" pitchFamily="18" charset="0"/>
              </a:rPr>
              <a:t> </a:t>
            </a:r>
            <a:r>
              <a:rPr sz="4000" dirty="0" err="1">
                <a:solidFill>
                  <a:schemeClr val="accent1">
                    <a:lumMod val="50000"/>
                  </a:schemeClr>
                </a:solidFill>
                <a:latin typeface="Times New Roman" panose="02020603050405020304" pitchFamily="18" charset="0"/>
                <a:cs typeface="Times New Roman" panose="02020603050405020304" pitchFamily="18" charset="0"/>
              </a:rPr>
              <a:t>án</a:t>
            </a:r>
            <a:r>
              <a:rPr sz="4000" dirty="0">
                <a:solidFill>
                  <a:schemeClr val="accent1">
                    <a:lumMod val="50000"/>
                  </a:schemeClr>
                </a:solidFill>
                <a:latin typeface="Times New Roman" panose="02020603050405020304" pitchFamily="18" charset="0"/>
                <a:cs typeface="Times New Roman" panose="02020603050405020304" pitchFamily="18" charset="0"/>
              </a:rPr>
              <a:t> 3: Google Drive – </a:t>
            </a:r>
            <a:r>
              <a:rPr sz="4000" dirty="0" err="1">
                <a:solidFill>
                  <a:schemeClr val="accent1">
                    <a:lumMod val="50000"/>
                  </a:schemeClr>
                </a:solidFill>
                <a:latin typeface="Times New Roman" panose="02020603050405020304" pitchFamily="18" charset="0"/>
                <a:cs typeface="Times New Roman" panose="02020603050405020304" pitchFamily="18" charset="0"/>
              </a:rPr>
              <a:t>Tính</a:t>
            </a:r>
            <a:r>
              <a:rPr sz="4000" dirty="0">
                <a:solidFill>
                  <a:schemeClr val="accent1">
                    <a:lumMod val="50000"/>
                  </a:schemeClr>
                </a:solidFill>
                <a:latin typeface="Times New Roman" panose="02020603050405020304" pitchFamily="18" charset="0"/>
                <a:cs typeface="Times New Roman" panose="02020603050405020304" pitchFamily="18" charset="0"/>
              </a:rPr>
              <a:t> </a:t>
            </a:r>
            <a:r>
              <a:rPr sz="4000" dirty="0" err="1">
                <a:solidFill>
                  <a:schemeClr val="accent1">
                    <a:lumMod val="50000"/>
                  </a:schemeClr>
                </a:solidFill>
                <a:latin typeface="Times New Roman" panose="02020603050405020304" pitchFamily="18" charset="0"/>
                <a:cs typeface="Times New Roman" panose="02020603050405020304" pitchFamily="18" charset="0"/>
              </a:rPr>
              <a:t>năng</a:t>
            </a:r>
            <a:r>
              <a:rPr sz="4000" dirty="0">
                <a:solidFill>
                  <a:schemeClr val="accent1">
                    <a:lumMod val="50000"/>
                  </a:schemeClr>
                </a:solidFill>
                <a:latin typeface="Times New Roman" panose="02020603050405020304" pitchFamily="18" charset="0"/>
                <a:cs typeface="Times New Roman" panose="02020603050405020304" pitchFamily="18" charset="0"/>
              </a:rPr>
              <a:t> chia </a:t>
            </a:r>
            <a:r>
              <a:rPr sz="4000" dirty="0" err="1">
                <a:solidFill>
                  <a:schemeClr val="accent1">
                    <a:lumMod val="50000"/>
                  </a:schemeClr>
                </a:solidFill>
                <a:latin typeface="Times New Roman" panose="02020603050405020304" pitchFamily="18" charset="0"/>
                <a:cs typeface="Times New Roman" panose="02020603050405020304" pitchFamily="18" charset="0"/>
              </a:rPr>
              <a:t>sẻ</a:t>
            </a:r>
            <a:r>
              <a:rPr sz="4000" dirty="0">
                <a:solidFill>
                  <a:schemeClr val="accent1">
                    <a:lumMod val="50000"/>
                  </a:schemeClr>
                </a:solidFill>
                <a:latin typeface="Times New Roman" panose="02020603050405020304" pitchFamily="18" charset="0"/>
                <a:cs typeface="Times New Roman" panose="02020603050405020304" pitchFamily="18" charset="0"/>
              </a:rPr>
              <a:t> </a:t>
            </a:r>
            <a:r>
              <a:rPr sz="4000" dirty="0" err="1">
                <a:solidFill>
                  <a:schemeClr val="accent1">
                    <a:lumMod val="50000"/>
                  </a:schemeClr>
                </a:solidFill>
                <a:latin typeface="Times New Roman" panose="02020603050405020304" pitchFamily="18" charset="0"/>
                <a:cs typeface="Times New Roman" panose="02020603050405020304" pitchFamily="18" charset="0"/>
              </a:rPr>
              <a:t>nâng</a:t>
            </a:r>
            <a:r>
              <a:rPr sz="4000" dirty="0">
                <a:solidFill>
                  <a:schemeClr val="accent1">
                    <a:lumMod val="50000"/>
                  </a:schemeClr>
                </a:solidFill>
                <a:latin typeface="Times New Roman" panose="02020603050405020304" pitchFamily="18" charset="0"/>
                <a:cs typeface="Times New Roman" panose="02020603050405020304" pitchFamily="18" charset="0"/>
              </a:rPr>
              <a:t> </a:t>
            </a:r>
            <a:r>
              <a:rPr sz="4000" dirty="0" err="1">
                <a:solidFill>
                  <a:schemeClr val="accent1">
                    <a:lumMod val="50000"/>
                  </a:schemeClr>
                </a:solidFill>
                <a:latin typeface="Times New Roman" panose="02020603050405020304" pitchFamily="18" charset="0"/>
                <a:cs typeface="Times New Roman" panose="02020603050405020304" pitchFamily="18" charset="0"/>
              </a:rPr>
              <a:t>cao</a:t>
            </a:r>
            <a:endParaRPr sz="4000"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093694" y="764447"/>
            <a:ext cx="6400800" cy="1752600"/>
          </a:xfrm>
        </p:spPr>
        <p:txBody>
          <a:bodyPr>
            <a:noAutofit/>
          </a:bodyPr>
          <a:lstStyle/>
          <a:p>
            <a:r>
              <a:rPr sz="2000" b="1" dirty="0" err="1">
                <a:solidFill>
                  <a:schemeClr val="accent1">
                    <a:lumMod val="50000"/>
                  </a:schemeClr>
                </a:solidFill>
                <a:latin typeface="Times New Roman" panose="02020603050405020304" pitchFamily="18" charset="0"/>
                <a:cs typeface="Times New Roman" panose="02020603050405020304" pitchFamily="18" charset="0"/>
              </a:rPr>
              <a:t>Đại</a:t>
            </a:r>
            <a:r>
              <a:rPr sz="2000" b="1" dirty="0">
                <a:solidFill>
                  <a:schemeClr val="accent1">
                    <a:lumMod val="50000"/>
                  </a:schemeClr>
                </a:solidFill>
                <a:latin typeface="Times New Roman" panose="02020603050405020304" pitchFamily="18" charset="0"/>
                <a:cs typeface="Times New Roman" panose="02020603050405020304" pitchFamily="18" charset="0"/>
              </a:rPr>
              <a:t> </a:t>
            </a:r>
            <a:r>
              <a:rPr sz="2000" b="1" dirty="0" err="1">
                <a:solidFill>
                  <a:schemeClr val="accent1">
                    <a:lumMod val="50000"/>
                  </a:schemeClr>
                </a:solidFill>
                <a:latin typeface="Times New Roman" panose="02020603050405020304" pitchFamily="18" charset="0"/>
                <a:cs typeface="Times New Roman" panose="02020603050405020304" pitchFamily="18" charset="0"/>
              </a:rPr>
              <a:t>học</a:t>
            </a:r>
            <a:r>
              <a:rPr sz="2000" b="1" dirty="0">
                <a:solidFill>
                  <a:schemeClr val="accent1">
                    <a:lumMod val="50000"/>
                  </a:schemeClr>
                </a:solidFill>
                <a:latin typeface="Times New Roman" panose="02020603050405020304" pitchFamily="18" charset="0"/>
                <a:cs typeface="Times New Roman" panose="02020603050405020304" pitchFamily="18" charset="0"/>
              </a:rPr>
              <a:t> </a:t>
            </a:r>
            <a:r>
              <a:rPr sz="2000" b="1" dirty="0" err="1">
                <a:solidFill>
                  <a:schemeClr val="accent1">
                    <a:lumMod val="50000"/>
                  </a:schemeClr>
                </a:solidFill>
                <a:latin typeface="Times New Roman" panose="02020603050405020304" pitchFamily="18" charset="0"/>
                <a:cs typeface="Times New Roman" panose="02020603050405020304" pitchFamily="18" charset="0"/>
              </a:rPr>
              <a:t>Cần</a:t>
            </a:r>
            <a:r>
              <a:rPr sz="2000" b="1" dirty="0">
                <a:solidFill>
                  <a:schemeClr val="accent1">
                    <a:lumMod val="50000"/>
                  </a:schemeClr>
                </a:solidFill>
                <a:latin typeface="Times New Roman" panose="02020603050405020304" pitchFamily="18" charset="0"/>
                <a:cs typeface="Times New Roman" panose="02020603050405020304" pitchFamily="18" charset="0"/>
              </a:rPr>
              <a:t> </a:t>
            </a:r>
            <a:r>
              <a:rPr sz="2000" b="1" dirty="0" err="1">
                <a:solidFill>
                  <a:schemeClr val="accent1">
                    <a:lumMod val="50000"/>
                  </a:schemeClr>
                </a:solidFill>
                <a:latin typeface="Times New Roman" panose="02020603050405020304" pitchFamily="18" charset="0"/>
                <a:cs typeface="Times New Roman" panose="02020603050405020304" pitchFamily="18" charset="0"/>
              </a:rPr>
              <a:t>Thơ</a:t>
            </a:r>
            <a:endParaRPr sz="2000" b="1" dirty="0">
              <a:solidFill>
                <a:schemeClr val="accent1">
                  <a:lumMod val="50000"/>
                </a:schemeClr>
              </a:solidFill>
              <a:latin typeface="Times New Roman" panose="02020603050405020304" pitchFamily="18" charset="0"/>
              <a:cs typeface="Times New Roman" panose="02020603050405020304" pitchFamily="18" charset="0"/>
            </a:endParaRPr>
          </a:p>
          <a:p>
            <a:r>
              <a:rPr sz="2000" b="1" dirty="0" err="1">
                <a:solidFill>
                  <a:schemeClr val="accent1">
                    <a:lumMod val="50000"/>
                  </a:schemeClr>
                </a:solidFill>
                <a:latin typeface="Times New Roman" panose="02020603050405020304" pitchFamily="18" charset="0"/>
                <a:cs typeface="Times New Roman" panose="02020603050405020304" pitchFamily="18" charset="0"/>
              </a:rPr>
              <a:t>Trường</a:t>
            </a:r>
            <a:r>
              <a:rPr sz="2000" b="1" dirty="0">
                <a:solidFill>
                  <a:schemeClr val="accent1">
                    <a:lumMod val="50000"/>
                  </a:schemeClr>
                </a:solidFill>
                <a:latin typeface="Times New Roman" panose="02020603050405020304" pitchFamily="18" charset="0"/>
                <a:cs typeface="Times New Roman" panose="02020603050405020304" pitchFamily="18" charset="0"/>
              </a:rPr>
              <a:t> CNTT &amp; </a:t>
            </a:r>
            <a:r>
              <a:rPr sz="2000" b="1" dirty="0" err="1">
                <a:solidFill>
                  <a:schemeClr val="accent1">
                    <a:lumMod val="50000"/>
                  </a:schemeClr>
                </a:solidFill>
                <a:latin typeface="Times New Roman" panose="02020603050405020304" pitchFamily="18" charset="0"/>
                <a:cs typeface="Times New Roman" panose="02020603050405020304" pitchFamily="18" charset="0"/>
              </a:rPr>
              <a:t>Truyền</a:t>
            </a:r>
            <a:r>
              <a:rPr sz="2000" b="1" dirty="0">
                <a:solidFill>
                  <a:schemeClr val="accent1">
                    <a:lumMod val="50000"/>
                  </a:schemeClr>
                </a:solidFill>
                <a:latin typeface="Times New Roman" panose="02020603050405020304" pitchFamily="18" charset="0"/>
                <a:cs typeface="Times New Roman" panose="02020603050405020304" pitchFamily="18" charset="0"/>
              </a:rPr>
              <a:t> </a:t>
            </a:r>
            <a:r>
              <a:rPr sz="2000" b="1" dirty="0" err="1">
                <a:solidFill>
                  <a:schemeClr val="accent1">
                    <a:lumMod val="50000"/>
                  </a:schemeClr>
                </a:solidFill>
                <a:latin typeface="Times New Roman" panose="02020603050405020304" pitchFamily="18" charset="0"/>
                <a:cs typeface="Times New Roman" panose="02020603050405020304" pitchFamily="18" charset="0"/>
              </a:rPr>
              <a:t>Thông</a:t>
            </a:r>
            <a:endParaRPr sz="2000" b="1" dirty="0">
              <a:solidFill>
                <a:schemeClr val="accent1">
                  <a:lumMod val="50000"/>
                </a:schemeClr>
              </a:solidFill>
              <a:latin typeface="Times New Roman" panose="02020603050405020304" pitchFamily="18" charset="0"/>
              <a:cs typeface="Times New Roman" panose="02020603050405020304" pitchFamily="18" charset="0"/>
            </a:endParaRPr>
          </a:p>
          <a:p>
            <a:r>
              <a:rPr sz="2000" b="1" dirty="0" err="1">
                <a:solidFill>
                  <a:schemeClr val="accent1">
                    <a:lumMod val="50000"/>
                  </a:schemeClr>
                </a:solidFill>
                <a:latin typeface="Times New Roman" panose="02020603050405020304" pitchFamily="18" charset="0"/>
                <a:cs typeface="Times New Roman" panose="02020603050405020304" pitchFamily="18" charset="0"/>
              </a:rPr>
              <a:t>Học</a:t>
            </a:r>
            <a:r>
              <a:rPr sz="2000" b="1" dirty="0">
                <a:solidFill>
                  <a:schemeClr val="accent1">
                    <a:lumMod val="50000"/>
                  </a:schemeClr>
                </a:solidFill>
                <a:latin typeface="Times New Roman" panose="02020603050405020304" pitchFamily="18" charset="0"/>
                <a:cs typeface="Times New Roman" panose="02020603050405020304" pitchFamily="18" charset="0"/>
              </a:rPr>
              <a:t> </a:t>
            </a:r>
            <a:r>
              <a:rPr sz="2000" b="1" dirty="0" err="1">
                <a:solidFill>
                  <a:schemeClr val="accent1">
                    <a:lumMod val="50000"/>
                  </a:schemeClr>
                </a:solidFill>
                <a:latin typeface="Times New Roman" panose="02020603050405020304" pitchFamily="18" charset="0"/>
                <a:cs typeface="Times New Roman" panose="02020603050405020304" pitchFamily="18" charset="0"/>
              </a:rPr>
              <a:t>phần</a:t>
            </a:r>
            <a:r>
              <a:rPr sz="2000" b="1" dirty="0">
                <a:solidFill>
                  <a:schemeClr val="accent1">
                    <a:lumMod val="50000"/>
                  </a:schemeClr>
                </a:solidFill>
                <a:latin typeface="Times New Roman" panose="02020603050405020304" pitchFamily="18" charset="0"/>
                <a:cs typeface="Times New Roman" panose="02020603050405020304" pitchFamily="18" charset="0"/>
              </a:rPr>
              <a:t>: </a:t>
            </a:r>
            <a:r>
              <a:rPr sz="2000" b="1" dirty="0" err="1">
                <a:solidFill>
                  <a:schemeClr val="accent1">
                    <a:lumMod val="50000"/>
                  </a:schemeClr>
                </a:solidFill>
                <a:latin typeface="Times New Roman" panose="02020603050405020304" pitchFamily="18" charset="0"/>
                <a:cs typeface="Times New Roman" panose="02020603050405020304" pitchFamily="18" charset="0"/>
              </a:rPr>
              <a:t>Nền</a:t>
            </a:r>
            <a:r>
              <a:rPr sz="2000" b="1" dirty="0">
                <a:solidFill>
                  <a:schemeClr val="accent1">
                    <a:lumMod val="50000"/>
                  </a:schemeClr>
                </a:solidFill>
                <a:latin typeface="Times New Roman" panose="02020603050405020304" pitchFamily="18" charset="0"/>
                <a:cs typeface="Times New Roman" panose="02020603050405020304" pitchFamily="18" charset="0"/>
              </a:rPr>
              <a:t> </a:t>
            </a:r>
            <a:r>
              <a:rPr sz="2000" b="1" dirty="0" err="1">
                <a:solidFill>
                  <a:schemeClr val="accent1">
                    <a:lumMod val="50000"/>
                  </a:schemeClr>
                </a:solidFill>
                <a:latin typeface="Times New Roman" panose="02020603050405020304" pitchFamily="18" charset="0"/>
                <a:cs typeface="Times New Roman" panose="02020603050405020304" pitchFamily="18" charset="0"/>
              </a:rPr>
              <a:t>tảng</a:t>
            </a:r>
            <a:r>
              <a:rPr sz="2000" b="1" dirty="0">
                <a:solidFill>
                  <a:schemeClr val="accent1">
                    <a:lumMod val="50000"/>
                  </a:schemeClr>
                </a:solidFill>
                <a:latin typeface="Times New Roman" panose="02020603050405020304" pitchFamily="18" charset="0"/>
                <a:cs typeface="Times New Roman" panose="02020603050405020304" pitchFamily="18" charset="0"/>
              </a:rPr>
              <a:t> </a:t>
            </a:r>
            <a:r>
              <a:rPr sz="2000" b="1" dirty="0" err="1">
                <a:solidFill>
                  <a:schemeClr val="accent1">
                    <a:lumMod val="50000"/>
                  </a:schemeClr>
                </a:solidFill>
                <a:latin typeface="Times New Roman" panose="02020603050405020304" pitchFamily="18" charset="0"/>
                <a:cs typeface="Times New Roman" panose="02020603050405020304" pitchFamily="18" charset="0"/>
              </a:rPr>
              <a:t>công</a:t>
            </a:r>
            <a:r>
              <a:rPr sz="2000" b="1" dirty="0">
                <a:solidFill>
                  <a:schemeClr val="accent1">
                    <a:lumMod val="50000"/>
                  </a:schemeClr>
                </a:solidFill>
                <a:latin typeface="Times New Roman" panose="02020603050405020304" pitchFamily="18" charset="0"/>
                <a:cs typeface="Times New Roman" panose="02020603050405020304" pitchFamily="18" charset="0"/>
              </a:rPr>
              <a:t> </a:t>
            </a:r>
            <a:r>
              <a:rPr sz="2000" b="1" dirty="0" err="1">
                <a:solidFill>
                  <a:schemeClr val="accent1">
                    <a:lumMod val="50000"/>
                  </a:schemeClr>
                </a:solidFill>
                <a:latin typeface="Times New Roman" panose="02020603050405020304" pitchFamily="18" charset="0"/>
                <a:cs typeface="Times New Roman" panose="02020603050405020304" pitchFamily="18" charset="0"/>
              </a:rPr>
              <a:t>nghệ</a:t>
            </a:r>
            <a:r>
              <a:rPr sz="2000" b="1" dirty="0">
                <a:solidFill>
                  <a:schemeClr val="accent1">
                    <a:lumMod val="50000"/>
                  </a:schemeClr>
                </a:solidFill>
                <a:latin typeface="Times New Roman" panose="02020603050405020304" pitchFamily="18" charset="0"/>
                <a:cs typeface="Times New Roman" panose="02020603050405020304" pitchFamily="18" charset="0"/>
              </a:rPr>
              <a:t> </a:t>
            </a:r>
            <a:r>
              <a:rPr sz="2000" b="1" dirty="0" err="1">
                <a:solidFill>
                  <a:schemeClr val="accent1">
                    <a:lumMod val="50000"/>
                  </a:schemeClr>
                </a:solidFill>
                <a:latin typeface="Times New Roman" panose="02020603050405020304" pitchFamily="18" charset="0"/>
                <a:cs typeface="Times New Roman" panose="02020603050405020304" pitchFamily="18" charset="0"/>
              </a:rPr>
              <a:t>số</a:t>
            </a:r>
            <a:endParaRPr sz="20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3307977" y="4302871"/>
            <a:ext cx="6355976" cy="1198880"/>
          </a:xfrm>
          <a:prstGeom prst="rect">
            <a:avLst/>
          </a:prstGeom>
          <a:noFill/>
        </p:spPr>
        <p:txBody>
          <a:bodyPr wrap="square" rtlCol="0">
            <a:spAutoFit/>
          </a:bodyPr>
          <a:lstStyle/>
          <a:p>
            <a:r>
              <a:rPr lang="en-US" sz="2400" dirty="0">
                <a:solidFill>
                  <a:schemeClr val="accent1">
                    <a:lumMod val="50000"/>
                  </a:schemeClr>
                </a:solidFill>
                <a:latin typeface="Times New Roman" panose="02020603050405020304" pitchFamily="18" charset="0"/>
                <a:cs typeface="Times New Roman" panose="02020603050405020304" pitchFamily="18" charset="0"/>
              </a:rPr>
              <a:t>Ng</a:t>
            </a:r>
            <a:r>
              <a:rPr lang="vi-VN" sz="2400" dirty="0">
                <a:solidFill>
                  <a:schemeClr val="accent1">
                    <a:lumMod val="50000"/>
                  </a:schemeClr>
                </a:solidFill>
                <a:latin typeface="Times New Roman" panose="02020603050405020304" pitchFamily="18" charset="0"/>
                <a:cs typeface="Times New Roman" panose="02020603050405020304" pitchFamily="18" charset="0"/>
              </a:rPr>
              <a:t>ư</a:t>
            </a:r>
            <a:r>
              <a:rPr lang="en-US" sz="2400" dirty="0" err="1">
                <a:solidFill>
                  <a:schemeClr val="accent1">
                    <a:lumMod val="50000"/>
                  </a:schemeClr>
                </a:solidFill>
                <a:latin typeface="Times New Roman" panose="02020603050405020304" pitchFamily="18" charset="0"/>
                <a:cs typeface="Times New Roman" panose="02020603050405020304" pitchFamily="18" charset="0"/>
              </a:rPr>
              <a:t>ời</a:t>
            </a:r>
            <a:r>
              <a:rPr lang="en-US" sz="2400" dirty="0">
                <a:solidFill>
                  <a:schemeClr val="accent1">
                    <a:lumMod val="50000"/>
                  </a:schemeClr>
                </a:solidFill>
                <a:latin typeface="Times New Roman" panose="02020603050405020304" pitchFamily="18" charset="0"/>
                <a:cs typeface="Times New Roman" panose="02020603050405020304" pitchFamily="18" charset="0"/>
              </a:rPr>
              <a:t> </a:t>
            </a:r>
            <a:r>
              <a:rPr lang="en-US" sz="2400" dirty="0" err="1">
                <a:solidFill>
                  <a:schemeClr val="accent1">
                    <a:lumMod val="50000"/>
                  </a:schemeClr>
                </a:solidFill>
                <a:latin typeface="Times New Roman" panose="02020603050405020304" pitchFamily="18" charset="0"/>
                <a:cs typeface="Times New Roman" panose="02020603050405020304" pitchFamily="18" charset="0"/>
              </a:rPr>
              <a:t>thực</a:t>
            </a:r>
            <a:r>
              <a:rPr lang="en-US" sz="2400" dirty="0">
                <a:solidFill>
                  <a:schemeClr val="accent1">
                    <a:lumMod val="50000"/>
                  </a:schemeClr>
                </a:solidFill>
                <a:latin typeface="Times New Roman" panose="02020603050405020304" pitchFamily="18" charset="0"/>
                <a:cs typeface="Times New Roman" panose="02020603050405020304" pitchFamily="18" charset="0"/>
              </a:rPr>
              <a:t> </a:t>
            </a:r>
            <a:r>
              <a:rPr lang="en-US" sz="2400" dirty="0" err="1">
                <a:solidFill>
                  <a:schemeClr val="accent1">
                    <a:lumMod val="50000"/>
                  </a:schemeClr>
                </a:solidFill>
                <a:latin typeface="Times New Roman" panose="02020603050405020304" pitchFamily="18" charset="0"/>
                <a:cs typeface="Times New Roman" panose="02020603050405020304" pitchFamily="18" charset="0"/>
              </a:rPr>
              <a:t>hiện</a:t>
            </a:r>
            <a:r>
              <a:rPr lang="en-US" sz="2400" dirty="0">
                <a:solidFill>
                  <a:schemeClr val="accent1">
                    <a:lumMod val="50000"/>
                  </a:schemeClr>
                </a:solidFill>
                <a:latin typeface="Times New Roman" panose="02020603050405020304" pitchFamily="18" charset="0"/>
                <a:cs typeface="Times New Roman" panose="02020603050405020304" pitchFamily="18" charset="0"/>
              </a:rPr>
              <a:t> :</a:t>
            </a:r>
            <a:endParaRPr lang="en-US" sz="2400" dirty="0">
              <a:solidFill>
                <a:schemeClr val="accent1">
                  <a:lumMod val="50000"/>
                </a:schemeClr>
              </a:solidFill>
              <a:latin typeface="Times New Roman" panose="02020603050405020304" pitchFamily="18" charset="0"/>
              <a:cs typeface="Times New Roman" panose="02020603050405020304" pitchFamily="18" charset="0"/>
            </a:endParaRPr>
          </a:p>
          <a:p>
            <a:r>
              <a:rPr lang="en-US" sz="2400" dirty="0">
                <a:solidFill>
                  <a:schemeClr val="accent1">
                    <a:lumMod val="50000"/>
                  </a:schemeClr>
                </a:solidFill>
                <a:latin typeface="Times New Roman" panose="02020603050405020304" pitchFamily="18" charset="0"/>
                <a:cs typeface="Times New Roman" panose="02020603050405020304" pitchFamily="18" charset="0"/>
              </a:rPr>
              <a:t>Tr</a:t>
            </a:r>
            <a:r>
              <a:rPr lang="vi-VN" sz="2400" dirty="0">
                <a:solidFill>
                  <a:schemeClr val="accent1">
                    <a:lumMod val="50000"/>
                  </a:schemeClr>
                </a:solidFill>
                <a:latin typeface="Times New Roman" panose="02020603050405020304" pitchFamily="18" charset="0"/>
                <a:cs typeface="Times New Roman" panose="02020603050405020304" pitchFamily="18" charset="0"/>
              </a:rPr>
              <a:t>ư</a:t>
            </a:r>
            <a:r>
              <a:rPr lang="en-US" sz="2400" dirty="0" err="1">
                <a:solidFill>
                  <a:schemeClr val="accent1">
                    <a:lumMod val="50000"/>
                  </a:schemeClr>
                </a:solidFill>
                <a:latin typeface="Times New Roman" panose="02020603050405020304" pitchFamily="18" charset="0"/>
                <a:cs typeface="Times New Roman" panose="02020603050405020304" pitchFamily="18" charset="0"/>
              </a:rPr>
              <a:t>ơng</a:t>
            </a:r>
            <a:r>
              <a:rPr lang="en-US" sz="2400" dirty="0">
                <a:solidFill>
                  <a:schemeClr val="accent1">
                    <a:lumMod val="50000"/>
                  </a:schemeClr>
                </a:solidFill>
                <a:latin typeface="Times New Roman" panose="02020603050405020304" pitchFamily="18" charset="0"/>
                <a:cs typeface="Times New Roman" panose="02020603050405020304" pitchFamily="18" charset="0"/>
              </a:rPr>
              <a:t> La </a:t>
            </a:r>
            <a:r>
              <a:rPr lang="en-US" sz="2400" dirty="0" err="1">
                <a:solidFill>
                  <a:schemeClr val="accent1">
                    <a:lumMod val="50000"/>
                  </a:schemeClr>
                </a:solidFill>
                <a:latin typeface="Times New Roman" panose="02020603050405020304" pitchFamily="18" charset="0"/>
                <a:cs typeface="Times New Roman" panose="02020603050405020304" pitchFamily="18" charset="0"/>
              </a:rPr>
              <a:t>Ngọc</a:t>
            </a:r>
            <a:r>
              <a:rPr lang="en-US" sz="2400" dirty="0">
                <a:solidFill>
                  <a:schemeClr val="accent1">
                    <a:lumMod val="50000"/>
                  </a:schemeClr>
                </a:solidFill>
                <a:latin typeface="Times New Roman" panose="02020603050405020304" pitchFamily="18" charset="0"/>
                <a:cs typeface="Times New Roman" panose="02020603050405020304" pitchFamily="18" charset="0"/>
              </a:rPr>
              <a:t> </a:t>
            </a:r>
            <a:r>
              <a:rPr lang="en-US" sz="2400" dirty="0" err="1">
                <a:solidFill>
                  <a:schemeClr val="accent1">
                    <a:lumMod val="50000"/>
                  </a:schemeClr>
                </a:solidFill>
                <a:latin typeface="Times New Roman" panose="02020603050405020304" pitchFamily="18" charset="0"/>
                <a:cs typeface="Times New Roman" panose="02020603050405020304" pitchFamily="18" charset="0"/>
              </a:rPr>
              <a:t>Khánh</a:t>
            </a:r>
            <a:r>
              <a:rPr lang="en-US" sz="2400" dirty="0">
                <a:solidFill>
                  <a:schemeClr val="accent1">
                    <a:lumMod val="50000"/>
                  </a:schemeClr>
                </a:solidFill>
                <a:latin typeface="Times New Roman" panose="02020603050405020304" pitchFamily="18" charset="0"/>
                <a:cs typeface="Times New Roman" panose="02020603050405020304" pitchFamily="18" charset="0"/>
              </a:rPr>
              <a:t>. MSSV: B2508398 </a:t>
            </a:r>
            <a:endParaRPr lang="en-US" sz="2400" dirty="0">
              <a:solidFill>
                <a:schemeClr val="accent1">
                  <a:lumMod val="50000"/>
                </a:schemeClr>
              </a:solidFill>
              <a:latin typeface="Times New Roman" panose="02020603050405020304" pitchFamily="18" charset="0"/>
              <a:cs typeface="Times New Roman" panose="02020603050405020304" pitchFamily="18" charset="0"/>
            </a:endParaRPr>
          </a:p>
          <a:p>
            <a:r>
              <a:rPr lang="en-US" sz="2400" dirty="0" err="1">
                <a:solidFill>
                  <a:schemeClr val="accent1">
                    <a:lumMod val="50000"/>
                  </a:schemeClr>
                </a:solidFill>
                <a:latin typeface="Times New Roman" panose="02020603050405020304" pitchFamily="18" charset="0"/>
                <a:cs typeface="Times New Roman" panose="02020603050405020304" pitchFamily="18" charset="0"/>
              </a:rPr>
              <a:t>Nguyễn</a:t>
            </a:r>
            <a:r>
              <a:rPr lang="en-US" sz="2400" dirty="0">
                <a:solidFill>
                  <a:schemeClr val="accent1">
                    <a:lumMod val="50000"/>
                  </a:schemeClr>
                </a:solidFill>
                <a:latin typeface="Times New Roman" panose="02020603050405020304" pitchFamily="18" charset="0"/>
                <a:cs typeface="Times New Roman" panose="02020603050405020304" pitchFamily="18" charset="0"/>
              </a:rPr>
              <a:t> </a:t>
            </a:r>
            <a:r>
              <a:rPr lang="en-US" sz="2400" dirty="0" err="1">
                <a:solidFill>
                  <a:schemeClr val="accent1">
                    <a:lumMod val="50000"/>
                  </a:schemeClr>
                </a:solidFill>
                <a:latin typeface="Times New Roman" panose="02020603050405020304" pitchFamily="18" charset="0"/>
                <a:cs typeface="Times New Roman" panose="02020603050405020304" pitchFamily="18" charset="0"/>
              </a:rPr>
              <a:t>Trần</a:t>
            </a:r>
            <a:r>
              <a:rPr lang="en-US" sz="2400" dirty="0">
                <a:solidFill>
                  <a:schemeClr val="accent1">
                    <a:lumMod val="50000"/>
                  </a:schemeClr>
                </a:solidFill>
                <a:latin typeface="Times New Roman" panose="02020603050405020304" pitchFamily="18" charset="0"/>
                <a:cs typeface="Times New Roman" panose="02020603050405020304" pitchFamily="18" charset="0"/>
              </a:rPr>
              <a:t> Anh </a:t>
            </a:r>
            <a:r>
              <a:rPr lang="en-US" sz="2400" dirty="0" err="1">
                <a:solidFill>
                  <a:schemeClr val="accent1">
                    <a:lumMod val="50000"/>
                  </a:schemeClr>
                </a:solidFill>
                <a:latin typeface="Times New Roman" panose="02020603050405020304" pitchFamily="18" charset="0"/>
                <a:cs typeface="Times New Roman" panose="02020603050405020304" pitchFamily="18" charset="0"/>
              </a:rPr>
              <a:t>Kiệt</a:t>
            </a:r>
            <a:r>
              <a:rPr lang="en-US" sz="2400" dirty="0">
                <a:solidFill>
                  <a:schemeClr val="accent1">
                    <a:lumMod val="50000"/>
                  </a:schemeClr>
                </a:solidFill>
                <a:latin typeface="Times New Roman" panose="02020603050405020304" pitchFamily="18" charset="0"/>
                <a:cs typeface="Times New Roman" panose="02020603050405020304" pitchFamily="18" charset="0"/>
              </a:rPr>
              <a:t>.   MSSV: B2508400</a:t>
            </a:r>
            <a:endParaRPr lang="en-US" sz="2400" dirty="0">
              <a:solidFill>
                <a:schemeClr val="accent1">
                  <a:lumMod val="50000"/>
                </a:schemeClr>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500">
        <p:split orient="vert"/>
      </p:transition>
    </mc:Choice>
    <mc:Fallback>
      <p:transition>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6966" y="167277"/>
            <a:ext cx="6571343" cy="1049235"/>
          </a:xfrm>
        </p:spPr>
        <p:txBody>
          <a:bodyPr/>
          <a:lstStyle/>
          <a:p>
            <a:r>
              <a:rPr lang="vi-VN" dirty="0"/>
              <a:t>Một số câu hỏi nhóm đưa ra </a:t>
            </a:r>
            <a:endParaRPr lang="en-US" dirty="0"/>
          </a:p>
        </p:txBody>
      </p:sp>
      <p:sp>
        <p:nvSpPr>
          <p:cNvPr id="3" name="Content Placeholder 2"/>
          <p:cNvSpPr>
            <a:spLocks noGrp="1"/>
          </p:cNvSpPr>
          <p:nvPr>
            <p:ph idx="1"/>
          </p:nvPr>
        </p:nvSpPr>
        <p:spPr>
          <a:xfrm>
            <a:off x="259108" y="1216512"/>
            <a:ext cx="6571343" cy="3288635"/>
          </a:xfrm>
        </p:spPr>
        <p:txBody>
          <a:bodyPr/>
          <a:lstStyle/>
          <a:p>
            <a:r>
              <a:rPr lang="en-US" dirty="0" err="1">
                <a:latin typeface="Times New Roman" panose="02020603050405020304" pitchFamily="18" charset="0"/>
                <a:cs typeface="Times New Roman" panose="02020603050405020304" pitchFamily="18" charset="0"/>
              </a:rPr>
              <a:t>Câu</a:t>
            </a:r>
            <a:r>
              <a:rPr lang="en-US" dirty="0">
                <a:latin typeface="Times New Roman" panose="02020603050405020304" pitchFamily="18" charset="0"/>
                <a:cs typeface="Times New Roman" panose="02020603050405020304" pitchFamily="18" charset="0"/>
              </a:rPr>
              <a:t> 2.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nào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vừa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sinh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xem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liệu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vừa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đảm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họ</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chỉnh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a:t>
            </a:r>
            <a:r>
              <a:rPr lang="en-US" dirty="0">
                <a:latin typeface="Times New Roman" panose="02020603050405020304" pitchFamily="18" charset="0"/>
                <a:cs typeface="Times New Roman" panose="02020603050405020304" pitchFamily="18" charset="0"/>
              </a:rPr>
              <a:t> lung </a:t>
            </a:r>
            <a:r>
              <a:rPr lang="en-US" dirty="0" err="1">
                <a:latin typeface="Times New Roman" panose="02020603050405020304" pitchFamily="18" charset="0"/>
                <a:cs typeface="Times New Roman" panose="02020603050405020304" pitchFamily="18" charset="0"/>
              </a:rPr>
              <a:t>tung</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lời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nhóm</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đặt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quyền</a:t>
            </a:r>
            <a:r>
              <a:rPr lang="en-US" dirty="0">
                <a:latin typeface="Times New Roman" panose="02020603050405020304" pitchFamily="18" charset="0"/>
                <a:cs typeface="Times New Roman" panose="02020603050405020304" pitchFamily="18" charset="0"/>
              </a:rPr>
              <a:t> Viewer </a:t>
            </a:r>
            <a:r>
              <a:rPr lang="en-US" dirty="0" err="1">
                <a:latin typeface="Times New Roman" panose="02020603050405020304" pitchFamily="18" charset="0"/>
                <a:cs typeface="Times New Roman" panose="02020603050405020304" pitchFamily="18" charset="0"/>
              </a:rPr>
              <a:t>hoặc</a:t>
            </a:r>
            <a:r>
              <a:rPr lang="en-US" dirty="0">
                <a:latin typeface="Times New Roman" panose="02020603050405020304" pitchFamily="18" charset="0"/>
                <a:cs typeface="Times New Roman" panose="02020603050405020304" pitchFamily="18" charset="0"/>
              </a:rPr>
              <a:t> Commenter,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nếu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góp</a:t>
            </a:r>
            <a:r>
              <a:rPr lang="en-US" dirty="0">
                <a:latin typeface="Times New Roman" panose="02020603050405020304" pitchFamily="18" charset="0"/>
                <a:cs typeface="Times New Roman" panose="02020603050405020304" pitchFamily="18" charset="0"/>
              </a:rPr>
              <a:t> ý, </a:t>
            </a:r>
            <a:r>
              <a:rPr lang="en-US" dirty="0" err="1">
                <a:latin typeface="Times New Roman" panose="02020603050405020304" pitchFamily="18" charset="0"/>
                <a:cs typeface="Times New Roman" panose="02020603050405020304" pitchFamily="18" charset="0"/>
              </a:rPr>
              <a:t>dùng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chế</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độ</a:t>
            </a:r>
            <a:r>
              <a:rPr lang="en-US" dirty="0">
                <a:latin typeface="Times New Roman" panose="02020603050405020304" pitchFamily="18" charset="0"/>
                <a:cs typeface="Times New Roman" panose="02020603050405020304" pitchFamily="18" charset="0"/>
              </a:rPr>
              <a:t> Commenter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sinh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viên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nhận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xét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thay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đổi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nội</a:t>
            </a:r>
            <a:r>
              <a:rPr lang="en-US" dirty="0">
                <a:latin typeface="Times New Roman" panose="02020603050405020304" pitchFamily="18" charset="0"/>
                <a:cs typeface="Times New Roman" panose="02020603050405020304" pitchFamily="18" charset="0"/>
              </a:rPr>
              <a:t> dung </a:t>
            </a:r>
            <a:r>
              <a:rPr lang="en-US" dirty="0" err="1">
                <a:latin typeface="Times New Roman" panose="02020603050405020304" pitchFamily="18" charset="0"/>
                <a:cs typeface="Times New Roman" panose="02020603050405020304" pitchFamily="18" charset="0"/>
              </a:rPr>
              <a:t>gốc</a:t>
            </a:r>
            <a:r>
              <a:rPr lang="en-US"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000" advTm="60000">
        <p:wipe/>
      </p:transition>
    </mc:Choice>
    <mc:Fallback>
      <p:transition spd="slow" advTm="60000">
        <p:wip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8001" y="167278"/>
            <a:ext cx="6571343" cy="1049235"/>
          </a:xfrm>
        </p:spPr>
        <p:txBody>
          <a:bodyPr/>
          <a:lstStyle/>
          <a:p>
            <a:r>
              <a:rPr lang="vi-VN" dirty="0"/>
              <a:t>Một số câu hỏi nhóm đưa ra </a:t>
            </a:r>
            <a:endParaRPr lang="en-US" dirty="0"/>
          </a:p>
        </p:txBody>
      </p:sp>
      <p:sp>
        <p:nvSpPr>
          <p:cNvPr id="3" name="Content Placeholder 2"/>
          <p:cNvSpPr>
            <a:spLocks noGrp="1"/>
          </p:cNvSpPr>
          <p:nvPr>
            <p:ph idx="1"/>
          </p:nvPr>
        </p:nvSpPr>
        <p:spPr>
          <a:xfrm>
            <a:off x="321860" y="1232369"/>
            <a:ext cx="6571343" cy="3288635"/>
          </a:xfrm>
        </p:spPr>
        <p:txBody>
          <a:bodyPr/>
          <a:lstStyle/>
          <a:p>
            <a:r>
              <a:rPr lang="vi-VN" dirty="0"/>
              <a:t>Câu 3.Trong làm việc nhóm, có nên cấp quyền Editor cho tất cả thành viên để tiện chỉnh sửa không?</a:t>
            </a:r>
            <a:endParaRPr lang="vi-VN" dirty="0"/>
          </a:p>
          <a:p>
            <a:r>
              <a:rPr lang="vi-VN" dirty="0"/>
              <a:t> Trả lời của nhóm:</a:t>
            </a:r>
            <a:endParaRPr lang="vi-VN" dirty="0"/>
          </a:p>
          <a:p>
            <a:r>
              <a:rPr lang="vi-VN" dirty="0"/>
              <a:t>Không nên. Quyền Editor có thể xoá, thay đổi nội dung và chia sẻ tiếp. Để an toàn, chỉ cấp Editor cho người chịu trách nhiệm chính, còn thành viên góp ý dùng Commenter để tránh chỉnh sửa chồng chéo và mất kiểm soát.</a:t>
            </a:r>
            <a:endParaRPr lang="vi-VN" dirty="0"/>
          </a:p>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000">
        <p:randomBar dir="vert"/>
      </p:transition>
    </mc:Choice>
    <mc:Fallback>
      <p:transition spd="slow">
        <p:randomBar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6965" y="823573"/>
            <a:ext cx="6571343" cy="1049235"/>
          </a:xfrm>
        </p:spPr>
        <p:txBody>
          <a:bodyPr/>
          <a:lstStyle/>
          <a:p>
            <a:r>
              <a:rPr dirty="0" err="1">
                <a:latin typeface="Times New Roman" panose="02020603050405020304" pitchFamily="18" charset="0"/>
                <a:cs typeface="Times New Roman" panose="02020603050405020304" pitchFamily="18" charset="0"/>
              </a:rPr>
              <a:t>Nội</a:t>
            </a:r>
            <a:r>
              <a:rPr dirty="0">
                <a:latin typeface="Times New Roman" panose="02020603050405020304" pitchFamily="18" charset="0"/>
                <a:cs typeface="Times New Roman" panose="02020603050405020304" pitchFamily="18" charset="0"/>
              </a:rPr>
              <a:t> dung </a:t>
            </a:r>
            <a:r>
              <a:rPr dirty="0" err="1">
                <a:latin typeface="Times New Roman" panose="02020603050405020304" pitchFamily="18" charset="0"/>
                <a:cs typeface="Times New Roman" panose="02020603050405020304" pitchFamily="18" charset="0"/>
              </a:rPr>
              <a:t>trình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bày</a:t>
            </a:r>
            <a:endParaRPr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128684" y="1710185"/>
            <a:ext cx="6571343" cy="3288635"/>
          </a:xfrm>
        </p:spPr>
        <p:txBody>
          <a:bodyPr>
            <a:noAutofit/>
          </a:bodyPr>
          <a:lstStyle/>
          <a:p>
            <a:r>
              <a:rPr sz="2400" dirty="0" err="1">
                <a:latin typeface="Times New Roman" panose="02020603050405020304" pitchFamily="18" charset="0"/>
                <a:cs typeface="Times New Roman" panose="02020603050405020304" pitchFamily="18" charset="0"/>
              </a:rPr>
              <a:t>Tổng</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quan</a:t>
            </a:r>
            <a:r>
              <a:rPr sz="2400" dirty="0">
                <a:latin typeface="Times New Roman" panose="02020603050405020304" pitchFamily="18" charset="0"/>
                <a:cs typeface="Times New Roman" panose="02020603050405020304" pitchFamily="18" charset="0"/>
              </a:rPr>
              <a:t> &amp; </a:t>
            </a:r>
            <a:r>
              <a:rPr sz="2400" dirty="0" err="1">
                <a:latin typeface="Times New Roman" panose="02020603050405020304" pitchFamily="18" charset="0"/>
                <a:cs typeface="Times New Roman" panose="02020603050405020304" pitchFamily="18" charset="0"/>
              </a:rPr>
              <a:t>lịch</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sử</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phát</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triển</a:t>
            </a:r>
            <a:endParaRPr sz="2400" dirty="0">
              <a:latin typeface="Times New Roman" panose="02020603050405020304" pitchFamily="18" charset="0"/>
              <a:cs typeface="Times New Roman" panose="02020603050405020304" pitchFamily="18" charset="0"/>
            </a:endParaRPr>
          </a:p>
          <a:p>
            <a:r>
              <a:rPr sz="2400" dirty="0" err="1">
                <a:latin typeface="Times New Roman" panose="02020603050405020304" pitchFamily="18" charset="0"/>
                <a:cs typeface="Times New Roman" panose="02020603050405020304" pitchFamily="18" charset="0"/>
              </a:rPr>
              <a:t>Điểm</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nổi</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bật</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của</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tính</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năng</a:t>
            </a:r>
            <a:endParaRPr sz="2400" dirty="0">
              <a:latin typeface="Times New Roman" panose="02020603050405020304" pitchFamily="18" charset="0"/>
              <a:cs typeface="Times New Roman" panose="02020603050405020304" pitchFamily="18" charset="0"/>
            </a:endParaRPr>
          </a:p>
          <a:p>
            <a:r>
              <a:rPr sz="2400" dirty="0">
                <a:latin typeface="Times New Roman" panose="02020603050405020304" pitchFamily="18" charset="0"/>
                <a:cs typeface="Times New Roman" panose="02020603050405020304" pitchFamily="18" charset="0"/>
              </a:rPr>
              <a:t>Ma </a:t>
            </a:r>
            <a:r>
              <a:rPr sz="2400" dirty="0" err="1">
                <a:latin typeface="Times New Roman" panose="02020603050405020304" pitchFamily="18" charset="0"/>
                <a:cs typeface="Times New Roman" panose="02020603050405020304" pitchFamily="18" charset="0"/>
              </a:rPr>
              <a:t>trận</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tính</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năng</a:t>
            </a:r>
            <a:endParaRPr sz="2400" dirty="0">
              <a:latin typeface="Times New Roman" panose="02020603050405020304" pitchFamily="18" charset="0"/>
              <a:cs typeface="Times New Roman" panose="02020603050405020304" pitchFamily="18" charset="0"/>
            </a:endParaRPr>
          </a:p>
          <a:p>
            <a:r>
              <a:rPr sz="2400" dirty="0" err="1">
                <a:latin typeface="Times New Roman" panose="02020603050405020304" pitchFamily="18" charset="0"/>
                <a:cs typeface="Times New Roman" panose="02020603050405020304" pitchFamily="18" charset="0"/>
              </a:rPr>
              <a:t>Phân</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tích</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bảo</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mật</a:t>
            </a:r>
            <a:endParaRPr sz="2400" dirty="0">
              <a:latin typeface="Times New Roman" panose="02020603050405020304" pitchFamily="18" charset="0"/>
              <a:cs typeface="Times New Roman" panose="02020603050405020304" pitchFamily="18" charset="0"/>
            </a:endParaRPr>
          </a:p>
          <a:p>
            <a:r>
              <a:rPr sz="2400" dirty="0" err="1">
                <a:latin typeface="Times New Roman" panose="02020603050405020304" pitchFamily="18" charset="0"/>
                <a:cs typeface="Times New Roman" panose="02020603050405020304" pitchFamily="18" charset="0"/>
              </a:rPr>
              <a:t>Nghiên</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cứu</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tình</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huống</a:t>
            </a:r>
            <a:endParaRPr sz="2400" dirty="0">
              <a:latin typeface="Times New Roman" panose="02020603050405020304" pitchFamily="18" charset="0"/>
              <a:cs typeface="Times New Roman" panose="02020603050405020304" pitchFamily="18" charset="0"/>
            </a:endParaRPr>
          </a:p>
          <a:p>
            <a:r>
              <a:rPr sz="2400" dirty="0" err="1">
                <a:latin typeface="Times New Roman" panose="02020603050405020304" pitchFamily="18" charset="0"/>
                <a:cs typeface="Times New Roman" panose="02020603050405020304" pitchFamily="18" charset="0"/>
              </a:rPr>
              <a:t>Câu</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hỏi</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gợi</a:t>
            </a:r>
            <a:r>
              <a:rPr sz="2400" dirty="0">
                <a:latin typeface="Times New Roman" panose="02020603050405020304" pitchFamily="18" charset="0"/>
                <a:cs typeface="Times New Roman" panose="02020603050405020304" pitchFamily="18" charset="0"/>
              </a:rPr>
              <a:t> </a:t>
            </a:r>
            <a:r>
              <a:rPr sz="2400" dirty="0" err="1">
                <a:latin typeface="Times New Roman" panose="02020603050405020304" pitchFamily="18" charset="0"/>
                <a:cs typeface="Times New Roman" panose="02020603050405020304" pitchFamily="18" charset="0"/>
              </a:rPr>
              <a:t>mở</a:t>
            </a:r>
            <a:endParaRPr sz="24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8684" y="167277"/>
            <a:ext cx="6571343" cy="1049235"/>
          </a:xfrm>
        </p:spPr>
        <p:txBody>
          <a:bodyPr>
            <a:normAutofit/>
          </a:bodyPr>
          <a:lstStyle/>
          <a:p>
            <a:r>
              <a:rPr dirty="0" err="1">
                <a:latin typeface="Times New Roman" panose="02020603050405020304" pitchFamily="18" charset="0"/>
                <a:cs typeface="Times New Roman" panose="02020603050405020304" pitchFamily="18" charset="0"/>
              </a:rPr>
              <a:t>Lịch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sử</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phát</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triển</a:t>
            </a:r>
            <a:endParaRPr dirty="0">
              <a:latin typeface="Times New Roman" panose="02020603050405020304" pitchFamily="18" charset="0"/>
              <a:cs typeface="Times New Roman" panose="02020603050405020304" pitchFamily="18" charset="0"/>
            </a:endParaRPr>
          </a:p>
        </p:txBody>
      </p:sp>
      <p:graphicFrame>
        <p:nvGraphicFramePr>
          <p:cNvPr id="4" name="Table 3"/>
          <p:cNvGraphicFramePr>
            <a:graphicFrameLocks noGrp="1"/>
          </p:cNvGraphicFramePr>
          <p:nvPr/>
        </p:nvGraphicFramePr>
        <p:xfrm>
          <a:off x="125506" y="968187"/>
          <a:ext cx="8773556" cy="4930206"/>
        </p:xfrm>
        <a:graphic>
          <a:graphicData uri="http://schemas.openxmlformats.org/drawingml/2006/table">
            <a:tbl>
              <a:tblPr firstRow="1" bandRow="1">
                <a:tableStyleId>{E8034E78-7F5D-4C2E-B375-FC64B27BC917}</a:tableStyleId>
              </a:tblPr>
              <a:tblGrid>
                <a:gridCol w="1935686"/>
                <a:gridCol w="1557655"/>
                <a:gridCol w="5280215"/>
              </a:tblGrid>
              <a:tr h="755072">
                <a:tc>
                  <a:txBody>
                    <a:bodyPr/>
                    <a:lstStyle/>
                    <a:p>
                      <a:pPr algn="ctr"/>
                      <a:r>
                        <a:rPr lang="en-US" sz="1600" dirty="0" err="1">
                          <a:solidFill>
                            <a:schemeClr val="bg1"/>
                          </a:solidFill>
                          <a:latin typeface="Times New Roman" panose="02020603050405020304" pitchFamily="18" charset="0"/>
                          <a:cs typeface="Times New Roman" panose="02020603050405020304" pitchFamily="18" charset="0"/>
                        </a:rPr>
                        <a:t>Tính</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năng</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nâng</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cao</a:t>
                      </a:r>
                      <a:endParaRPr lang="en-US" sz="16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600" dirty="0" err="1">
                          <a:solidFill>
                            <a:schemeClr val="bg1"/>
                          </a:solidFill>
                          <a:latin typeface="Times New Roman" panose="02020603050405020304" pitchFamily="18" charset="0"/>
                          <a:cs typeface="Times New Roman" panose="02020603050405020304" pitchFamily="18" charset="0"/>
                        </a:rPr>
                        <a:t>Năm</a:t>
                      </a:r>
                      <a:r>
                        <a:rPr lang="en-US" sz="1600" dirty="0">
                          <a:solidFill>
                            <a:schemeClr val="bg1"/>
                          </a:solidFill>
                          <a:latin typeface="Times New Roman" panose="02020603050405020304" pitchFamily="18" charset="0"/>
                          <a:cs typeface="Times New Roman" panose="02020603050405020304" pitchFamily="18" charset="0"/>
                        </a:rPr>
                        <a:t> ra </a:t>
                      </a:r>
                      <a:r>
                        <a:rPr lang="en-US" sz="1600" dirty="0" err="1">
                          <a:solidFill>
                            <a:schemeClr val="bg1"/>
                          </a:solidFill>
                          <a:latin typeface="Times New Roman" panose="02020603050405020304" pitchFamily="18" charset="0"/>
                          <a:cs typeface="Times New Roman" panose="02020603050405020304" pitchFamily="18" charset="0"/>
                        </a:rPr>
                        <a:t>mắt</a:t>
                      </a:r>
                      <a:endParaRPr lang="en-US" sz="16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600" dirty="0" err="1">
                          <a:solidFill>
                            <a:schemeClr val="bg1"/>
                          </a:solidFill>
                          <a:latin typeface="Times New Roman" panose="02020603050405020304" pitchFamily="18" charset="0"/>
                          <a:cs typeface="Times New Roman" panose="02020603050405020304" pitchFamily="18" charset="0"/>
                        </a:rPr>
                        <a:t>Bối</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cảnh</a:t>
                      </a:r>
                      <a:r>
                        <a:rPr lang="en-US" sz="1600" dirty="0">
                          <a:solidFill>
                            <a:schemeClr val="bg1"/>
                          </a:solidFill>
                          <a:latin typeface="Times New Roman" panose="02020603050405020304" pitchFamily="18" charset="0"/>
                          <a:cs typeface="Times New Roman" panose="02020603050405020304" pitchFamily="18" charset="0"/>
                        </a:rPr>
                        <a:t> ra </a:t>
                      </a:r>
                      <a:r>
                        <a:rPr lang="en-US" sz="1600" dirty="0" err="1">
                          <a:solidFill>
                            <a:schemeClr val="bg1"/>
                          </a:solidFill>
                          <a:latin typeface="Times New Roman" panose="02020603050405020304" pitchFamily="18" charset="0"/>
                          <a:cs typeface="Times New Roman" panose="02020603050405020304" pitchFamily="18" charset="0"/>
                        </a:rPr>
                        <a:t>đời</a:t>
                      </a:r>
                      <a:r>
                        <a:rPr lang="en-US" sz="1600" dirty="0">
                          <a:solidFill>
                            <a:schemeClr val="bg1"/>
                          </a:solidFill>
                          <a:latin typeface="Times New Roman" panose="02020603050405020304" pitchFamily="18" charset="0"/>
                          <a:cs typeface="Times New Roman" panose="02020603050405020304" pitchFamily="18" charset="0"/>
                        </a:rPr>
                        <a:t> &amp; </a:t>
                      </a:r>
                      <a:r>
                        <a:rPr lang="en-US" sz="1600" dirty="0" err="1">
                          <a:solidFill>
                            <a:schemeClr val="bg1"/>
                          </a:solidFill>
                          <a:latin typeface="Times New Roman" panose="02020603050405020304" pitchFamily="18" charset="0"/>
                          <a:cs typeface="Times New Roman" panose="02020603050405020304" pitchFamily="18" charset="0"/>
                        </a:rPr>
                        <a:t>Mục</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đích</a:t>
                      </a:r>
                      <a:r>
                        <a:rPr lang="en-US" sz="1600" dirty="0">
                          <a:solidFill>
                            <a:schemeClr val="bg1"/>
                          </a:solidFill>
                          <a:latin typeface="Times New Roman" panose="02020603050405020304" pitchFamily="18" charset="0"/>
                          <a:cs typeface="Times New Roman" panose="02020603050405020304" pitchFamily="18" charset="0"/>
                        </a:rPr>
                        <a:t> </a:t>
                      </a:r>
                      <a:endParaRPr lang="en-US" sz="1600" dirty="0">
                        <a:solidFill>
                          <a:schemeClr val="bg1"/>
                        </a:solidFill>
                        <a:latin typeface="Times New Roman" panose="02020603050405020304" pitchFamily="18" charset="0"/>
                        <a:cs typeface="Times New Roman" panose="02020603050405020304" pitchFamily="18" charset="0"/>
                      </a:endParaRPr>
                    </a:p>
                  </a:txBody>
                  <a:tcPr/>
                </a:tc>
              </a:tr>
              <a:tr h="787900">
                <a:tc>
                  <a:txBody>
                    <a:bodyPr/>
                    <a:lstStyle/>
                    <a:p>
                      <a:r>
                        <a:rPr lang="vi-VN" sz="1600" dirty="0">
                          <a:solidFill>
                            <a:schemeClr val="tx1">
                              <a:lumMod val="95000"/>
                              <a:lumOff val="5000"/>
                            </a:schemeClr>
                          </a:solidFill>
                          <a:latin typeface="Times New Roman" panose="02020603050405020304" pitchFamily="18" charset="0"/>
                          <a:cs typeface="Times New Roman" panose="02020603050405020304" pitchFamily="18" charset="0"/>
                        </a:rPr>
                        <a:t>Giới hạn đối tượng</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c>
                  <a:txBody>
                    <a:bodyPr/>
                    <a:lstStyle/>
                    <a:p>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2014</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c>
                  <a:txBody>
                    <a:bodyPr/>
                    <a:lstStyle/>
                    <a:p>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Google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giới</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thiệu</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chính</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sách</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chia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sẻ</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có</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kiểm</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soát</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cho</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doanh</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nghiệp</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nhằm</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giảm</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rủi</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ro</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rò</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rỉ</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tệp</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khi</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dùng</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Drive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trong</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tổ</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chức</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r>
              <a:tr h="941052">
                <a:tc>
                  <a:txBody>
                    <a:bodyPr/>
                    <a:lstStyle/>
                    <a:p>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Chia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sẻ</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qua Google Groups</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c>
                  <a:txBody>
                    <a:bodyPr/>
                    <a:lstStyle/>
                    <a:p>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2015</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c>
                  <a:txBody>
                    <a:bodyPr/>
                    <a:lstStyle/>
                    <a:p>
                      <a:pPr marL="0" marR="0">
                        <a:lnSpc>
                          <a:spcPct val="115000"/>
                        </a:lnSpc>
                        <a:spcBef>
                          <a:spcPts val="0"/>
                        </a:spcBef>
                        <a:spcAft>
                          <a:spcPts val="0"/>
                        </a:spcAft>
                        <a:tabLst>
                          <a:tab pos="624840" algn="l"/>
                        </a:tabLst>
                      </a:pP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Thêm</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tính</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năng</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chia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sẻ</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tệp</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cho</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nhóm</a:t>
                      </a:r>
                      <a:r>
                        <a:rPr lang="en-US" sz="1600" b="1"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người</a:t>
                      </a:r>
                      <a:r>
                        <a:rPr lang="en-US" sz="1600" b="1"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dùng</a:t>
                      </a:r>
                      <a:r>
                        <a:rPr lang="en-US" sz="1600" b="1"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nội</a:t>
                      </a:r>
                      <a:r>
                        <a:rPr lang="en-US" sz="1600" b="1"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bộ</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giúp</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nhóm</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dự</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án</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phòng</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ban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truy</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cập</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nhanh</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mà</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cần</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nhập</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từng</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email.</a:t>
                      </a:r>
                      <a:endPar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r h="763279">
                <a:tc>
                  <a:txBody>
                    <a:bodyPr/>
                    <a:lstStyle/>
                    <a:p>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Ngăn</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tải</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xuống</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sao</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chép</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 in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ấn</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(View-only protection)</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c>
                  <a:txBody>
                    <a:bodyPr/>
                    <a:lstStyle/>
                    <a:p>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2016</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c>
                  <a:txBody>
                    <a:bodyPr/>
                    <a:lstStyle/>
                    <a:p>
                      <a:r>
                        <a:rPr lang="vi-VN" sz="1600" dirty="0">
                          <a:solidFill>
                            <a:schemeClr val="tx1">
                              <a:lumMod val="95000"/>
                              <a:lumOff val="5000"/>
                            </a:schemeClr>
                          </a:solidFill>
                          <a:latin typeface="Times New Roman" panose="02020603050405020304" pitchFamily="18" charset="0"/>
                          <a:cs typeface="Times New Roman" panose="02020603050405020304" pitchFamily="18" charset="0"/>
                        </a:rPr>
                        <a:t>Giới thiệu nhằm hỗ trợ bảo vệ tài liệu mật, giúp người xem chỉ có thể đọc mà không thể sao chép hoặc tải về.</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r>
              <a:tr h="750343">
                <a:tc>
                  <a:txBody>
                    <a:bodyPr/>
                    <a:lstStyle/>
                    <a:p>
                      <a:pPr marL="0" marR="0">
                        <a:lnSpc>
                          <a:spcPct val="115000"/>
                        </a:lnSpc>
                        <a:spcBef>
                          <a:spcPts val="0"/>
                        </a:spcBef>
                        <a:spcAft>
                          <a:spcPts val="0"/>
                        </a:spcAft>
                        <a:tabLst>
                          <a:tab pos="624840" algn="l"/>
                        </a:tabLst>
                      </a:pP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Bảng</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theo</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dõi</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hoạt</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động</a:t>
                      </a:r>
                      <a:r>
                        <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 (Activity Dashboard)</a:t>
                      </a:r>
                      <a:endParaRPr lang="en-US" sz="16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2017</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c>
                  <a:txBody>
                    <a:bodyPr/>
                    <a:lstStyle/>
                    <a:p>
                      <a:r>
                        <a:rPr lang="vi-VN" sz="1600" dirty="0">
                          <a:solidFill>
                            <a:schemeClr val="tx1">
                              <a:lumMod val="95000"/>
                              <a:lumOff val="5000"/>
                            </a:schemeClr>
                          </a:solidFill>
                          <a:latin typeface="Times New Roman" panose="02020603050405020304" pitchFamily="18" charset="0"/>
                          <a:cs typeface="Times New Roman" panose="02020603050405020304" pitchFamily="18" charset="0"/>
                        </a:rPr>
                        <a:t>Ra mắt để người dùng biết ai đã xem tài liệu, hỗ trợ theo dõi tương tác trong nhóm và dự án</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r>
              <a:tr h="750343">
                <a:tc>
                  <a:txBody>
                    <a:bodyPr/>
                    <a:lstStyle/>
                    <a:p>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Đặt</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ngày</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hết</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hạn</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quyền</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truy</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cập</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c>
                  <a:txBody>
                    <a:bodyPr/>
                    <a:lstStyle/>
                    <a:p>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2018</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c>
                  <a:txBody>
                    <a:bodyPr/>
                    <a:lstStyle/>
                    <a:p>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Tính</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năng</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yêu</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cầu</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lâu</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dài</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từ</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doanh</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nghiệp</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cho</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phép</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chia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sẻ</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tệp</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tạm</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thời</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với</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cộng</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tác</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1600" dirty="0" err="1">
                          <a:solidFill>
                            <a:schemeClr val="tx1">
                              <a:lumMod val="95000"/>
                              <a:lumOff val="5000"/>
                            </a:schemeClr>
                          </a:solidFill>
                          <a:latin typeface="Times New Roman" panose="02020603050405020304" pitchFamily="18" charset="0"/>
                          <a:cs typeface="Times New Roman" panose="02020603050405020304" pitchFamily="18" charset="0"/>
                        </a:rPr>
                        <a:t>viên</a:t>
                      </a:r>
                      <a:r>
                        <a:rPr lang="en-US" sz="1600" dirty="0">
                          <a:solidFill>
                            <a:schemeClr val="tx1">
                              <a:lumMod val="95000"/>
                              <a:lumOff val="5000"/>
                            </a:schemeClr>
                          </a:solidFill>
                          <a:latin typeface="Times New Roman" panose="02020603050405020304" pitchFamily="18" charset="0"/>
                          <a:cs typeface="Times New Roman" panose="02020603050405020304" pitchFamily="18" charset="0"/>
                        </a:rPr>
                        <a:t>.</a:t>
                      </a:r>
                      <a:endParaRPr lang="en-US" sz="160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6967" y="149348"/>
            <a:ext cx="6571343" cy="1049235"/>
          </a:xfrm>
        </p:spPr>
        <p:txBody>
          <a:bodyPr>
            <a:normAutofit/>
          </a:bodyPr>
          <a:lstStyle/>
          <a:p>
            <a:r>
              <a:rPr dirty="0">
                <a:latin typeface="Times New Roman" panose="02020603050405020304" pitchFamily="18" charset="0"/>
                <a:cs typeface="Times New Roman" panose="02020603050405020304" pitchFamily="18" charset="0"/>
              </a:rPr>
              <a:t>Ma </a:t>
            </a:r>
            <a:r>
              <a:rPr dirty="0" err="1">
                <a:latin typeface="Times New Roman" panose="02020603050405020304" pitchFamily="18" charset="0"/>
                <a:cs typeface="Times New Roman" panose="02020603050405020304" pitchFamily="18" charset="0"/>
              </a:rPr>
              <a:t>trận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tính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năng</a:t>
            </a:r>
            <a:endParaRPr dirty="0">
              <a:latin typeface="Times New Roman" panose="02020603050405020304" pitchFamily="18" charset="0"/>
              <a:cs typeface="Times New Roman" panose="02020603050405020304" pitchFamily="18" charset="0"/>
            </a:endParaRPr>
          </a:p>
        </p:txBody>
      </p:sp>
      <p:graphicFrame>
        <p:nvGraphicFramePr>
          <p:cNvPr id="4" name="Table 3"/>
          <p:cNvGraphicFramePr>
            <a:graphicFrameLocks noGrp="1"/>
          </p:cNvGraphicFramePr>
          <p:nvPr/>
        </p:nvGraphicFramePr>
        <p:xfrm>
          <a:off x="430306" y="1406657"/>
          <a:ext cx="8220636" cy="4536263"/>
        </p:xfrm>
        <a:graphic>
          <a:graphicData uri="http://schemas.openxmlformats.org/drawingml/2006/table">
            <a:tbl>
              <a:tblPr firstRow="1" firstCol="1" bandRow="1">
                <a:tableStyleId>{5C22544A-7EE6-4342-B048-85BDC9FD1C3A}</a:tableStyleId>
              </a:tblPr>
              <a:tblGrid>
                <a:gridCol w="3754052"/>
                <a:gridCol w="1324959"/>
                <a:gridCol w="942193"/>
                <a:gridCol w="733144"/>
                <a:gridCol w="733144"/>
                <a:gridCol w="733144"/>
              </a:tblGrid>
              <a:tr h="543092">
                <a:tc>
                  <a:txBody>
                    <a:bodyPr/>
                    <a:lstStyle/>
                    <a:p>
                      <a:pPr marL="0" marR="0" algn="ctr">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Tính</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năng</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tc>
                <a:tc>
                  <a:txBody>
                    <a:bodyPr/>
                    <a:lstStyle/>
                    <a:p>
                      <a:pPr marL="0" marR="0" algn="ctr">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Kiểm soát truy cập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tc>
                <a:tc>
                  <a:txBody>
                    <a:bodyPr/>
                    <a:lstStyle/>
                    <a:p>
                      <a:pPr marL="0" marR="0" algn="ctr">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Nguy cơ rò rỉ</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tc>
                <a:tc>
                  <a:txBody>
                    <a:bodyPr/>
                    <a:lstStyle/>
                    <a:p>
                      <a:pPr marL="0" marR="0" algn="ctr">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Theo dõi hoạt động</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tc>
                <a:tc>
                  <a:txBody>
                    <a:bodyPr/>
                    <a:lstStyle/>
                    <a:p>
                      <a:pPr marL="0" marR="0" algn="ctr">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Bảo vệ dữ liệu (mã hóa/DLP)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tc>
                <a:tc>
                  <a:txBody>
                    <a:bodyPr/>
                    <a:lstStyle/>
                    <a:p>
                      <a:pPr marL="0" marR="0" algn="ctr">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Dễ bị lạm dụng</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tc>
              </a:tr>
              <a:tr h="440201">
                <a:tc>
                  <a:txBody>
                    <a:bodyPr/>
                    <a:lstStyle/>
                    <a:p>
                      <a:pPr marL="0" marR="0">
                        <a:lnSpc>
                          <a:spcPct val="115000"/>
                        </a:lnSpc>
                        <a:spcBef>
                          <a:spcPts val="0"/>
                        </a:spcBef>
                        <a:spcAft>
                          <a:spcPts val="0"/>
                        </a:spcAft>
                      </a:pPr>
                      <a:r>
                        <a:rPr lang="en-US" sz="1200" kern="0" dirty="0">
                          <a:effectLst/>
                          <a:latin typeface="Times New Roman" panose="02020603050405020304" pitchFamily="18" charset="0"/>
                          <a:cs typeface="Times New Roman" panose="02020603050405020304" pitchFamily="18" charset="0"/>
                        </a:rPr>
                        <a:t>Chia </a:t>
                      </a:r>
                      <a:r>
                        <a:rPr lang="en-US" sz="1200" kern="0" dirty="0" err="1">
                          <a:effectLst/>
                          <a:latin typeface="Times New Roman" panose="02020603050405020304" pitchFamily="18" charset="0"/>
                          <a:cs typeface="Times New Roman" panose="02020603050405020304" pitchFamily="18" charset="0"/>
                        </a:rPr>
                        <a:t>sẻ</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theo</a:t>
                      </a:r>
                      <a:r>
                        <a:rPr lang="en-US" sz="1200" kern="0" dirty="0">
                          <a:effectLst/>
                          <a:latin typeface="Times New Roman" panose="02020603050405020304" pitchFamily="18" charset="0"/>
                          <a:cs typeface="Times New Roman" panose="02020603050405020304" pitchFamily="18" charset="0"/>
                        </a:rPr>
                        <a:t> email </a:t>
                      </a:r>
                      <a:r>
                        <a:rPr lang="en-US" sz="1200" kern="0" dirty="0" err="1">
                          <a:effectLst/>
                          <a:latin typeface="Times New Roman" panose="02020603050405020304" pitchFamily="18" charset="0"/>
                          <a:cs typeface="Times New Roman" panose="02020603050405020304" pitchFamily="18" charset="0"/>
                        </a:rPr>
                        <a:t>cụ</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thể</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Cao</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Cao</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r>
              <a:tr h="440201">
                <a:tc>
                  <a:txBody>
                    <a:bodyPr/>
                    <a:lstStyle/>
                    <a:p>
                      <a:pPr marL="0" marR="0">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Phân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quyền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truy</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cập</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Xem</a:t>
                      </a:r>
                      <a:r>
                        <a:rPr lang="en-US" sz="1200" kern="0" dirty="0">
                          <a:effectLst/>
                          <a:latin typeface="Times New Roman" panose="02020603050405020304" pitchFamily="18" charset="0"/>
                          <a:cs typeface="Times New Roman" panose="02020603050405020304" pitchFamily="18" charset="0"/>
                        </a:rPr>
                        <a:t>/</a:t>
                      </a:r>
                      <a:r>
                        <a:rPr lang="en-US" sz="1200" kern="0" dirty="0" err="1">
                          <a:effectLst/>
                          <a:latin typeface="Times New Roman" panose="02020603050405020304" pitchFamily="18" charset="0"/>
                          <a:cs typeface="Times New Roman" panose="02020603050405020304" pitchFamily="18" charset="0"/>
                        </a:rPr>
                        <a:t>Nhận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xét</a:t>
                      </a:r>
                      <a:r>
                        <a:rPr lang="en-US" sz="1200" kern="0" dirty="0">
                          <a:effectLst/>
                          <a:latin typeface="Times New Roman" panose="02020603050405020304" pitchFamily="18" charset="0"/>
                          <a:cs typeface="Times New Roman" panose="02020603050405020304" pitchFamily="18" charset="0"/>
                        </a:rPr>
                        <a:t>/</a:t>
                      </a:r>
                      <a:r>
                        <a:rPr lang="en-US" sz="1200" kern="0" dirty="0" err="1">
                          <a:effectLst/>
                          <a:latin typeface="Times New Roman" panose="02020603050405020304" pitchFamily="18" charset="0"/>
                          <a:cs typeface="Times New Roman" panose="02020603050405020304" pitchFamily="18" charset="0"/>
                        </a:rPr>
                        <a:t>Chỉnh</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sửa</a:t>
                      </a:r>
                      <a:r>
                        <a:rPr lang="en-US" sz="1200" kern="0" dirty="0">
                          <a:effectLst/>
                          <a:latin typeface="Times New Roman" panose="02020603050405020304" pitchFamily="18" charset="0"/>
                          <a:cs typeface="Times New Roman" panose="02020603050405020304" pitchFamily="18" charset="0"/>
                        </a:rPr>
                        <a:t>)</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Cao</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dirty="0" err="1">
                          <a:solidFill>
                            <a:schemeClr val="tx1">
                              <a:lumMod val="95000"/>
                              <a:lumOff val="5000"/>
                            </a:schemeClr>
                          </a:solidFill>
                          <a:effectLst/>
                          <a:latin typeface="Times New Roman" panose="02020603050405020304" pitchFamily="18" charset="0"/>
                          <a:cs typeface="Times New Roman" panose="02020603050405020304" pitchFamily="18" charset="0"/>
                        </a:rPr>
                        <a:t>Trung</a:t>
                      </a:r>
                      <a:r>
                        <a:rPr lang="en-US" sz="1200" kern="0" dirty="0">
                          <a:solidFill>
                            <a:schemeClr val="tx1">
                              <a:lumMod val="95000"/>
                              <a:lumOff val="5000"/>
                            </a:schemeClr>
                          </a:solidFill>
                          <a:effectLst/>
                          <a:latin typeface="Times New Roman" panose="02020603050405020304" pitchFamily="18" charset="0"/>
                          <a:cs typeface="Times New Roman" panose="02020603050405020304" pitchFamily="18" charset="0"/>
                        </a:rPr>
                        <a:t> </a:t>
                      </a:r>
                      <a:r>
                        <a:rPr lang="en-US" sz="1200" kern="0" dirty="0" err="1">
                          <a:solidFill>
                            <a:schemeClr val="tx1">
                              <a:lumMod val="95000"/>
                              <a:lumOff val="5000"/>
                            </a:schemeClr>
                          </a:solidFill>
                          <a:effectLst/>
                          <a:latin typeface="Times New Roman" panose="02020603050405020304" pitchFamily="18" charset="0"/>
                          <a:cs typeface="Times New Roman" panose="02020603050405020304" pitchFamily="18" charset="0"/>
                        </a:rPr>
                        <a:t>bình</a:t>
                      </a:r>
                      <a:endParaRPr lang="en-US" sz="1200"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r>
              <a:tr h="215097">
                <a:tc>
                  <a:txBody>
                    <a:bodyPr/>
                    <a:lstStyle/>
                    <a:p>
                      <a:pPr marL="0" marR="0">
                        <a:lnSpc>
                          <a:spcPct val="115000"/>
                        </a:lnSpc>
                        <a:spcBef>
                          <a:spcPts val="0"/>
                        </a:spcBef>
                        <a:spcAft>
                          <a:spcPts val="0"/>
                        </a:spcAft>
                      </a:pPr>
                      <a:r>
                        <a:rPr lang="en-US" sz="1200" kern="0" dirty="0">
                          <a:effectLst/>
                          <a:latin typeface="Times New Roman" panose="02020603050405020304" pitchFamily="18" charset="0"/>
                          <a:cs typeface="Times New Roman" panose="02020603050405020304" pitchFamily="18" charset="0"/>
                        </a:rPr>
                        <a:t>Chia </a:t>
                      </a:r>
                      <a:r>
                        <a:rPr lang="en-US" sz="1200" kern="0" dirty="0" err="1">
                          <a:effectLst/>
                          <a:latin typeface="Times New Roman" panose="02020603050405020304" pitchFamily="18" charset="0"/>
                          <a:cs typeface="Times New Roman" panose="02020603050405020304" pitchFamily="18" charset="0"/>
                        </a:rPr>
                        <a:t>sẻ</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bằng</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liên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kết</a:t>
                      </a:r>
                      <a:r>
                        <a:rPr lang="en-US" sz="1200" kern="0" dirty="0">
                          <a:effectLst/>
                          <a:latin typeface="Times New Roman" panose="02020603050405020304" pitchFamily="18" charset="0"/>
                          <a:cs typeface="Times New Roman" panose="02020603050405020304" pitchFamily="18" charset="0"/>
                        </a:rPr>
                        <a:t> (Ai </a:t>
                      </a:r>
                      <a:r>
                        <a:rPr lang="en-US" sz="1200" kern="0" dirty="0" err="1">
                          <a:effectLst/>
                          <a:latin typeface="Times New Roman" panose="02020603050405020304" pitchFamily="18" charset="0"/>
                          <a:cs typeface="Times New Roman" panose="02020603050405020304" pitchFamily="18" charset="0"/>
                        </a:rPr>
                        <a:t>có</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liên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kết</a:t>
                      </a:r>
                      <a:r>
                        <a:rPr lang="en-US" sz="1200" kern="0" dirty="0">
                          <a:effectLst/>
                          <a:latin typeface="Times New Roman" panose="02020603050405020304" pitchFamily="18" charset="0"/>
                          <a:cs typeface="Times New Roman" panose="02020603050405020304" pitchFamily="18" charset="0"/>
                        </a:rPr>
                        <a:t>)</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Cao</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dirty="0">
                          <a:effectLst/>
                          <a:latin typeface="Times New Roman" panose="02020603050405020304" pitchFamily="18" charset="0"/>
                          <a:cs typeface="Times New Roman" panose="02020603050405020304" pitchFamily="18" charset="0"/>
                        </a:rPr>
                        <a:t>Cao</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r>
              <a:tr h="440201">
                <a:tc>
                  <a:txBody>
                    <a:bodyPr/>
                    <a:lstStyle/>
                    <a:p>
                      <a:pPr marL="0" marR="0">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Giới</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hạn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đối</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tượng</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truy</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cập</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Giới</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hạn</a:t>
                      </a:r>
                      <a:r>
                        <a:rPr lang="en-US" sz="1200" kern="0" dirty="0">
                          <a:effectLst/>
                          <a:latin typeface="Times New Roman" panose="02020603050405020304" pitchFamily="18" charset="0"/>
                          <a:cs typeface="Times New Roman" panose="02020603050405020304" pitchFamily="18" charset="0"/>
                        </a:rPr>
                        <a:t>/</a:t>
                      </a:r>
                      <a:r>
                        <a:rPr lang="en-US" sz="1200" kern="0" dirty="0" err="1">
                          <a:effectLst/>
                          <a:latin typeface="Times New Roman" panose="02020603050405020304" pitchFamily="18" charset="0"/>
                          <a:cs typeface="Times New Roman" panose="02020603050405020304" pitchFamily="18" charset="0"/>
                        </a:rPr>
                        <a:t>Nội</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bộ</a:t>
                      </a:r>
                      <a:r>
                        <a:rPr lang="en-US" sz="1200" kern="0" dirty="0">
                          <a:effectLst/>
                          <a:latin typeface="Times New Roman" panose="02020603050405020304" pitchFamily="18" charset="0"/>
                          <a:cs typeface="Times New Roman" panose="02020603050405020304" pitchFamily="18" charset="0"/>
                        </a:rPr>
                        <a:t>/</a:t>
                      </a:r>
                      <a:r>
                        <a:rPr lang="en-US" sz="1200" kern="0" dirty="0" err="1">
                          <a:effectLst/>
                          <a:latin typeface="Times New Roman" panose="02020603050405020304" pitchFamily="18" charset="0"/>
                          <a:cs typeface="Times New Roman" panose="02020603050405020304" pitchFamily="18" charset="0"/>
                        </a:rPr>
                        <a:t>Công</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khai</a:t>
                      </a:r>
                      <a:r>
                        <a:rPr lang="en-US" sz="1200" kern="0" dirty="0">
                          <a:effectLst/>
                          <a:latin typeface="Times New Roman" panose="02020603050405020304" pitchFamily="18" charset="0"/>
                          <a:cs typeface="Times New Roman" panose="02020603050405020304" pitchFamily="18" charset="0"/>
                        </a:rPr>
                        <a:t>)</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Cao</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r>
              <a:tr h="215097">
                <a:tc>
                  <a:txBody>
                    <a:bodyPr/>
                    <a:lstStyle/>
                    <a:p>
                      <a:pPr marL="0" marR="0">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Ngăn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tải</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xuống</a:t>
                      </a:r>
                      <a:r>
                        <a:rPr lang="en-US" sz="1200" kern="0" dirty="0">
                          <a:effectLst/>
                          <a:latin typeface="Times New Roman" panose="02020603050405020304" pitchFamily="18" charset="0"/>
                          <a:cs typeface="Times New Roman" panose="02020603050405020304" pitchFamily="18" charset="0"/>
                        </a:rPr>
                        <a:t> / </a:t>
                      </a:r>
                      <a:r>
                        <a:rPr lang="en-US" sz="1200" kern="0" dirty="0" err="1">
                          <a:effectLst/>
                          <a:latin typeface="Times New Roman" panose="02020603050405020304" pitchFamily="18" charset="0"/>
                          <a:cs typeface="Times New Roman" panose="02020603050405020304" pitchFamily="18" charset="0"/>
                        </a:rPr>
                        <a:t>sao</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chép</a:t>
                      </a:r>
                      <a:r>
                        <a:rPr lang="en-US" sz="1200" kern="0" dirty="0">
                          <a:effectLst/>
                          <a:latin typeface="Times New Roman" panose="02020603050405020304" pitchFamily="18" charset="0"/>
                          <a:cs typeface="Times New Roman" panose="02020603050405020304" pitchFamily="18" charset="0"/>
                        </a:rPr>
                        <a:t> / in </a:t>
                      </a:r>
                      <a:r>
                        <a:rPr lang="en-US" sz="1200" kern="0" dirty="0" err="1">
                          <a:effectLst/>
                          <a:latin typeface="Times New Roman" panose="02020603050405020304" pitchFamily="18" charset="0"/>
                          <a:cs typeface="Times New Roman" panose="02020603050405020304" pitchFamily="18" charset="0"/>
                        </a:rPr>
                        <a:t>ấn</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r>
              <a:tr h="440201">
                <a:tc>
                  <a:txBody>
                    <a:bodyPr/>
                    <a:lstStyle/>
                    <a:p>
                      <a:pPr marL="0" marR="0">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Đặt</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ngày</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hết</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hạn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quyền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truy</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cập</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r>
              <a:tr h="215097">
                <a:tc>
                  <a:txBody>
                    <a:bodyPr/>
                    <a:lstStyle/>
                    <a:p>
                      <a:pPr marL="0" marR="0">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Chuyển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quyền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sở</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hữu</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tệp</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Cao</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Cao</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r>
              <a:tr h="215097">
                <a:tc>
                  <a:txBody>
                    <a:bodyPr/>
                    <a:lstStyle/>
                    <a:p>
                      <a:pPr marL="0" marR="0">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Bảng</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theo</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dõi</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hoạt</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động</a:t>
                      </a:r>
                      <a:r>
                        <a:rPr lang="en-US" sz="1200" kern="0" dirty="0">
                          <a:effectLst/>
                          <a:latin typeface="Times New Roman" panose="02020603050405020304" pitchFamily="18" charset="0"/>
                          <a:cs typeface="Times New Roman" panose="02020603050405020304" pitchFamily="18" charset="0"/>
                        </a:rPr>
                        <a:t> (Activity dashboard)</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Cao</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r>
              <a:tr h="440201">
                <a:tc>
                  <a:txBody>
                    <a:bodyPr/>
                    <a:lstStyle/>
                    <a:p>
                      <a:pPr marL="0" marR="0">
                        <a:lnSpc>
                          <a:spcPct val="115000"/>
                        </a:lnSpc>
                        <a:spcBef>
                          <a:spcPts val="0"/>
                        </a:spcBef>
                        <a:spcAft>
                          <a:spcPts val="0"/>
                        </a:spcAft>
                      </a:pPr>
                      <a:r>
                        <a:rPr lang="en-US" sz="1200" kern="0" dirty="0">
                          <a:effectLst/>
                          <a:latin typeface="Times New Roman" panose="02020603050405020304" pitchFamily="18" charset="0"/>
                          <a:cs typeface="Times New Roman" panose="02020603050405020304" pitchFamily="18" charset="0"/>
                        </a:rPr>
                        <a:t>Chia </a:t>
                      </a:r>
                      <a:r>
                        <a:rPr lang="en-US" sz="1200" kern="0" dirty="0" err="1">
                          <a:effectLst/>
                          <a:latin typeface="Times New Roman" panose="02020603050405020304" pitchFamily="18" charset="0"/>
                          <a:cs typeface="Times New Roman" panose="02020603050405020304" pitchFamily="18" charset="0"/>
                        </a:rPr>
                        <a:t>sẻ</a:t>
                      </a:r>
                      <a:r>
                        <a:rPr lang="en-US" sz="1200" kern="0" dirty="0">
                          <a:effectLst/>
                          <a:latin typeface="Times New Roman" panose="02020603050405020304" pitchFamily="18" charset="0"/>
                          <a:cs typeface="Times New Roman" panose="02020603050405020304" pitchFamily="18" charset="0"/>
                        </a:rPr>
                        <a:t> qua Google Groups</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Thấp</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a:effectLst/>
                          <a:latin typeface="Times New Roman" panose="02020603050405020304" pitchFamily="18" charset="0"/>
                          <a:cs typeface="Times New Roman" panose="02020603050405020304" pitchFamily="18" charset="0"/>
                        </a:rPr>
                        <a:t>Trung bình</a:t>
                      </a:r>
                      <a:endParaRPr lang="en-US" sz="12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r>
              <a:tr h="440201">
                <a:tc>
                  <a:txBody>
                    <a:bodyPr/>
                    <a:lstStyle/>
                    <a:p>
                      <a:pPr marL="0" marR="0">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Hiển</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thị</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người</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đã</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xem</a:t>
                      </a:r>
                      <a:r>
                        <a:rPr lang="en-US" sz="1200" kern="0" dirty="0">
                          <a:effectLst/>
                          <a:latin typeface="Times New Roman" panose="02020603050405020304" pitchFamily="18" charset="0"/>
                          <a:cs typeface="Times New Roman" panose="02020603050405020304" pitchFamily="18" charset="0"/>
                        </a:rPr>
                        <a:t> (Viewer info)</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Trung</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bình</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Thấp</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dirty="0">
                          <a:effectLst/>
                          <a:latin typeface="Times New Roman" panose="02020603050405020304" pitchFamily="18" charset="0"/>
                          <a:cs typeface="Times New Roman" panose="02020603050405020304" pitchFamily="18" charset="0"/>
                        </a:rPr>
                        <a:t>Cao</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Thấp</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c>
                  <a:txBody>
                    <a:bodyPr/>
                    <a:lstStyle/>
                    <a:p>
                      <a:pPr marL="0" marR="0">
                        <a:lnSpc>
                          <a:spcPct val="115000"/>
                        </a:lnSpc>
                        <a:spcBef>
                          <a:spcPts val="0"/>
                        </a:spcBef>
                        <a:spcAft>
                          <a:spcPts val="0"/>
                        </a:spcAft>
                      </a:pPr>
                      <a:r>
                        <a:rPr lang="en-US" sz="1200" kern="0" dirty="0" err="1">
                          <a:effectLst/>
                          <a:latin typeface="Times New Roman" panose="02020603050405020304" pitchFamily="18" charset="0"/>
                          <a:cs typeface="Times New Roman" panose="02020603050405020304" pitchFamily="18" charset="0"/>
                        </a:rPr>
                        <a:t>Trung</a:t>
                      </a:r>
                      <a:r>
                        <a:rPr lang="en-US" sz="1200" kern="0" dirty="0">
                          <a:effectLst/>
                          <a:latin typeface="Times New Roman" panose="02020603050405020304" pitchFamily="18" charset="0"/>
                          <a:cs typeface="Times New Roman" panose="02020603050405020304" pitchFamily="18" charset="0"/>
                        </a:rPr>
                        <a:t> </a:t>
                      </a:r>
                      <a:r>
                        <a:rPr lang="en-US" sz="1200" kern="0" dirty="0" err="1">
                          <a:effectLst/>
                          <a:latin typeface="Times New Roman" panose="02020603050405020304" pitchFamily="18" charset="0"/>
                          <a:cs typeface="Times New Roman" panose="02020603050405020304" pitchFamily="18" charset="0"/>
                        </a:rPr>
                        <a:t>bình</a:t>
                      </a:r>
                      <a:endParaRPr lang="en-US" sz="12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7403" marR="57403" marT="0" marB="0" anchor="b"/>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8002" y="185207"/>
            <a:ext cx="6571343" cy="1049235"/>
          </a:xfrm>
        </p:spPr>
        <p:txBody>
          <a:bodyPr>
            <a:normAutofit/>
          </a:bodyPr>
          <a:lstStyle/>
          <a:p>
            <a:r>
              <a:rPr dirty="0" err="1">
                <a:latin typeface="Times New Roman" panose="02020603050405020304" pitchFamily="18" charset="0"/>
                <a:cs typeface="Times New Roman" panose="02020603050405020304" pitchFamily="18" charset="0"/>
              </a:rPr>
              <a:t>Phân</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tích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bảo</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mật</a:t>
            </a:r>
            <a:endParaRPr dirty="0">
              <a:latin typeface="Times New Roman" panose="02020603050405020304" pitchFamily="18" charset="0"/>
              <a:cs typeface="Times New Roman" panose="02020603050405020304" pitchFamily="18" charset="0"/>
            </a:endParaRPr>
          </a:p>
        </p:txBody>
      </p:sp>
      <p:graphicFrame>
        <p:nvGraphicFramePr>
          <p:cNvPr id="4" name="Table 3"/>
          <p:cNvGraphicFramePr>
            <a:graphicFrameLocks noGrp="1"/>
          </p:cNvGraphicFramePr>
          <p:nvPr/>
        </p:nvGraphicFramePr>
        <p:xfrm>
          <a:off x="385482" y="914400"/>
          <a:ext cx="8256494" cy="5208726"/>
        </p:xfrm>
        <a:graphic>
          <a:graphicData uri="http://schemas.openxmlformats.org/drawingml/2006/table">
            <a:tbl>
              <a:tblPr firstRow="1" firstCol="1" bandRow="1">
                <a:tableStyleId>{69CF1AB2-1976-4502-BF36-3FF5EA218861}</a:tableStyleId>
              </a:tblPr>
              <a:tblGrid>
                <a:gridCol w="1464862"/>
                <a:gridCol w="865601"/>
                <a:gridCol w="3795323"/>
                <a:gridCol w="2130708"/>
              </a:tblGrid>
              <a:tr h="1066800">
                <a:tc>
                  <a:txBody>
                    <a:bodyPr/>
                    <a:lstStyle/>
                    <a:p>
                      <a:pPr marL="0" marR="0" algn="ctr">
                        <a:lnSpc>
                          <a:spcPct val="115000"/>
                        </a:lnSpc>
                        <a:spcBef>
                          <a:spcPts val="0"/>
                        </a:spcBef>
                        <a:spcAft>
                          <a:spcPts val="0"/>
                        </a:spcAft>
                        <a:tabLst>
                          <a:tab pos="624840" algn="l"/>
                        </a:tabLst>
                      </a:pPr>
                      <a:r>
                        <a:rPr lang="vi-VN" sz="1400" kern="100" dirty="0">
                          <a:effectLst/>
                        </a:rPr>
                        <a:t>Tính năng nâng cao</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dirty="0">
                          <a:effectLst/>
                        </a:rPr>
                        <a:t>Mức độ bảo mật (1-5) điểm</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Nhận xét</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Nguồn tham khảo</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r>
              <a:tr h="589900">
                <a:tc>
                  <a:txBody>
                    <a:bodyPr/>
                    <a:lstStyle/>
                    <a:p>
                      <a:pPr marL="0" marR="0" algn="ctr">
                        <a:lnSpc>
                          <a:spcPct val="115000"/>
                        </a:lnSpc>
                        <a:spcBef>
                          <a:spcPts val="0"/>
                        </a:spcBef>
                        <a:spcAft>
                          <a:spcPts val="0"/>
                        </a:spcAft>
                        <a:tabLst>
                          <a:tab pos="624840" algn="l"/>
                        </a:tabLst>
                      </a:pPr>
                      <a:r>
                        <a:rPr lang="vi-VN" sz="1400" kern="100">
                          <a:effectLst/>
                        </a:rPr>
                        <a:t>Giới hạn đối tượng truy cập</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dirty="0">
                          <a:effectLst/>
                        </a:rPr>
                        <a:t>5</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dirty="0">
                          <a:effectLst/>
                        </a:rPr>
                        <a:t>Rất an toàn, chỉ người được mời bằng email mới truy cập được. Tuy nhiên dễ gửi nhầm nếu nhập sai địa chỉ.</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Google Support, Google Admin Docs</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r>
              <a:tr h="589262">
                <a:tc>
                  <a:txBody>
                    <a:bodyPr/>
                    <a:lstStyle/>
                    <a:p>
                      <a:pPr marL="0" marR="0" algn="ctr">
                        <a:lnSpc>
                          <a:spcPct val="115000"/>
                        </a:lnSpc>
                        <a:spcBef>
                          <a:spcPts val="0"/>
                        </a:spcBef>
                        <a:spcAft>
                          <a:spcPts val="0"/>
                        </a:spcAft>
                        <a:tabLst>
                          <a:tab pos="624840" algn="l"/>
                        </a:tabLst>
                      </a:pPr>
                      <a:r>
                        <a:rPr lang="vi-VN" sz="1400" kern="100">
                          <a:effectLst/>
                        </a:rPr>
                        <a:t>Chia sẻ qua Google Groups</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3</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dirty="0">
                          <a:effectLst/>
                        </a:rPr>
                        <a:t>Thuận tiện cho nhóm, nhưng nếu nhóm có nhiều người khó kiểm soát quyền truy cập.</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Google Support</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r>
              <a:tr h="589262">
                <a:tc>
                  <a:txBody>
                    <a:bodyPr/>
                    <a:lstStyle/>
                    <a:p>
                      <a:pPr marL="0" marR="0" algn="ctr">
                        <a:lnSpc>
                          <a:spcPct val="115000"/>
                        </a:lnSpc>
                        <a:spcBef>
                          <a:spcPts val="0"/>
                        </a:spcBef>
                        <a:spcAft>
                          <a:spcPts val="0"/>
                        </a:spcAft>
                        <a:tabLst>
                          <a:tab pos="624840" algn="l"/>
                        </a:tabLst>
                      </a:pPr>
                      <a:r>
                        <a:rPr lang="vi-VN" sz="1400" kern="100">
                          <a:effectLst/>
                        </a:rPr>
                        <a:t>Ngăn tải xuống / sao chép / in ấn</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3</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dirty="0">
                          <a:effectLst/>
                        </a:rPr>
                        <a:t>Chặn tải xuống/in/sao chép nhưng không ngăn được chụp màn hình.</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Google Support, CASB vendor</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r>
              <a:tr h="589262">
                <a:tc>
                  <a:txBody>
                    <a:bodyPr/>
                    <a:lstStyle/>
                    <a:p>
                      <a:pPr marL="0" marR="0" algn="ctr">
                        <a:lnSpc>
                          <a:spcPct val="115000"/>
                        </a:lnSpc>
                        <a:spcBef>
                          <a:spcPts val="0"/>
                        </a:spcBef>
                        <a:spcAft>
                          <a:spcPts val="0"/>
                        </a:spcAft>
                        <a:tabLst>
                          <a:tab pos="624840" algn="l"/>
                        </a:tabLst>
                      </a:pPr>
                      <a:r>
                        <a:rPr lang="vi-VN" sz="1400" kern="100">
                          <a:effectLst/>
                        </a:rPr>
                        <a:t>Bảng theo dõi hoạt động</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4</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dirty="0">
                          <a:effectLst/>
                        </a:rPr>
                        <a:t>Giúp theo dõi ai đã xem, nhưng chỉ hoạt động với tệp Google (Docs, Sheets, Slides).</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dirty="0">
                          <a:effectLst/>
                        </a:rPr>
                        <a:t>Google Docs Help</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r>
              <a:tr h="589262">
                <a:tc>
                  <a:txBody>
                    <a:bodyPr/>
                    <a:lstStyle/>
                    <a:p>
                      <a:pPr marL="0" marR="0" algn="ctr">
                        <a:lnSpc>
                          <a:spcPct val="115000"/>
                        </a:lnSpc>
                        <a:spcBef>
                          <a:spcPts val="0"/>
                        </a:spcBef>
                        <a:spcAft>
                          <a:spcPts val="0"/>
                        </a:spcAft>
                        <a:tabLst>
                          <a:tab pos="624840" algn="l"/>
                        </a:tabLst>
                      </a:pPr>
                      <a:r>
                        <a:rPr lang="vi-VN" sz="1400" kern="100">
                          <a:effectLst/>
                        </a:rPr>
                        <a:t>Đặt ngày hết hạn quyền truy cập</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4</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Hạn chế quyền tạm thời hiệu quả; không áp dụng với người có quyền Chỉnh sửa.</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dirty="0">
                          <a:effectLst/>
                        </a:rPr>
                        <a:t>Google Support</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r>
              <a:tr h="388959">
                <a:tc>
                  <a:txBody>
                    <a:bodyPr/>
                    <a:lstStyle/>
                    <a:p>
                      <a:pPr marL="0" marR="0" algn="ctr">
                        <a:lnSpc>
                          <a:spcPct val="115000"/>
                        </a:lnSpc>
                        <a:spcBef>
                          <a:spcPts val="0"/>
                        </a:spcBef>
                        <a:spcAft>
                          <a:spcPts val="0"/>
                        </a:spcAft>
                        <a:tabLst>
                          <a:tab pos="624840" algn="l"/>
                        </a:tabLst>
                      </a:pPr>
                      <a:r>
                        <a:rPr lang="vi-VN" sz="1400" kern="100">
                          <a:effectLst/>
                        </a:rPr>
                        <a:t>Chuyển quyền sở hữu tệp</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2</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Người nhận quyền sở hữu có toàn quyền, bạn mất kiểm soát hoàn toàn.</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dirty="0">
                          <a:effectLst/>
                        </a:rPr>
                        <a:t> </a:t>
                      </a:r>
                      <a:endParaRPr lang="en-US" sz="1400" kern="100" dirty="0">
                        <a:effectLst/>
                      </a:endParaRPr>
                    </a:p>
                    <a:p>
                      <a:pPr marL="0" marR="0" algn="ctr">
                        <a:lnSpc>
                          <a:spcPct val="115000"/>
                        </a:lnSpc>
                        <a:spcBef>
                          <a:spcPts val="0"/>
                        </a:spcBef>
                        <a:spcAft>
                          <a:spcPts val="0"/>
                        </a:spcAft>
                      </a:pPr>
                      <a:r>
                        <a:rPr lang="vi-VN" sz="1400" kern="100" dirty="0">
                          <a:effectLst/>
                        </a:rPr>
                        <a:t>Google Support</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r>
              <a:tr h="388959">
                <a:tc>
                  <a:txBody>
                    <a:bodyPr/>
                    <a:lstStyle/>
                    <a:p>
                      <a:pPr marL="0" marR="0" algn="ctr">
                        <a:lnSpc>
                          <a:spcPct val="115000"/>
                        </a:lnSpc>
                        <a:spcBef>
                          <a:spcPts val="0"/>
                        </a:spcBef>
                        <a:spcAft>
                          <a:spcPts val="0"/>
                        </a:spcAft>
                        <a:tabLst>
                          <a:tab pos="624840" algn="l"/>
                        </a:tabLst>
                      </a:pPr>
                      <a:r>
                        <a:rPr lang="vi-VN" sz="1400" kern="100">
                          <a:effectLst/>
                        </a:rPr>
                        <a:t>Hiển thị người đã xem</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4</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a:effectLst/>
                        </a:rPr>
                        <a:t>Hiển thị người xem trong Workspace; có thể gây lo ngại quyền riêng tư.</a:t>
                      </a:r>
                      <a:endParaRPr lang="en-US" sz="1400" kern="10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c>
                  <a:txBody>
                    <a:bodyPr/>
                    <a:lstStyle/>
                    <a:p>
                      <a:pPr marL="0" marR="0" algn="ctr">
                        <a:lnSpc>
                          <a:spcPct val="115000"/>
                        </a:lnSpc>
                        <a:spcBef>
                          <a:spcPts val="0"/>
                        </a:spcBef>
                        <a:spcAft>
                          <a:spcPts val="0"/>
                        </a:spcAft>
                        <a:tabLst>
                          <a:tab pos="624840" algn="l"/>
                        </a:tabLst>
                      </a:pPr>
                      <a:r>
                        <a:rPr lang="vi-VN" sz="1400" kern="100" dirty="0">
                          <a:effectLst/>
                        </a:rPr>
                        <a:t>Google Docs Help</a:t>
                      </a:r>
                      <a:endParaRPr lang="en-US" sz="140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6524" marR="36524" marT="0" marB="0"/>
                </a:tc>
              </a:tr>
            </a:tbl>
          </a:graphicData>
        </a:graphic>
      </p:graphicFrame>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video_Dự Án 3 (1)">
            <a:hlinkClick r:id="" action="ppaction://media"/>
          </p:cNvPr>
          <p:cNvPicPr/>
          <p:nvPr>
            <p:ph idx="1"/>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9144635" cy="61271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6099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0">
              <p:cMediaNode>
                <p:cTn id="7" fill="hold" display="1">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4897" y="164590"/>
            <a:ext cx="6571343" cy="1049235"/>
          </a:xfrm>
        </p:spPr>
        <p:txBody>
          <a:bodyPr/>
          <a:lstStyle/>
          <a:p>
            <a:r>
              <a:rPr dirty="0" err="1">
                <a:latin typeface="Times New Roman" panose="02020603050405020304" pitchFamily="18" charset="0"/>
                <a:cs typeface="Times New Roman" panose="02020603050405020304" pitchFamily="18" charset="0"/>
              </a:rPr>
              <a:t>Tình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huống</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thực</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tế</a:t>
            </a:r>
            <a:endParaRPr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1"/>
          <a:stretch>
            <a:fillRect/>
          </a:stretch>
        </p:blipFill>
        <p:spPr>
          <a:xfrm>
            <a:off x="4654319" y="1014624"/>
            <a:ext cx="2070646" cy="1896349"/>
          </a:xfrm>
          <a:prstGeom prst="rect">
            <a:avLst/>
          </a:prstGeom>
        </p:spPr>
      </p:pic>
      <p:sp>
        <p:nvSpPr>
          <p:cNvPr id="5" name="Rectangle 4"/>
          <p:cNvSpPr/>
          <p:nvPr/>
        </p:nvSpPr>
        <p:spPr>
          <a:xfrm>
            <a:off x="0" y="1198583"/>
            <a:ext cx="4572000" cy="4037772"/>
          </a:xfrm>
          <a:prstGeom prst="rect">
            <a:avLst/>
          </a:prstGeom>
        </p:spPr>
        <p:txBody>
          <a:bodyPr>
            <a:spAutoFit/>
          </a:bodyPr>
          <a:lstStyle/>
          <a:p>
            <a:pPr>
              <a:lnSpc>
                <a:spcPct val="115000"/>
              </a:lnSpc>
              <a:spcAft>
                <a:spcPts val="800"/>
              </a:spcAft>
            </a:pPr>
            <a:r>
              <a:rPr lang="vi-VN" sz="1300" b="1" kern="100" dirty="0">
                <a:latin typeface="Times New Roman" panose="02020603050405020304" pitchFamily="18" charset="0"/>
                <a:ea typeface="Calibri" panose="020F0502020204030204" pitchFamily="34" charset="0"/>
                <a:cs typeface="Times New Roman" panose="02020603050405020304" pitchFamily="18" charset="0"/>
              </a:rPr>
              <a:t>Tình huống có sử sự tính năng giới hạn đối tượng truy cập và Ngăn tải xuống/sao chép/in ấn</a:t>
            </a:r>
            <a:endParaRPr lang="en-US" sz="1300" kern="1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800"/>
              </a:spcAft>
            </a:pPr>
            <a:r>
              <a:rPr lang="vi-VN" sz="1300" kern="100" dirty="0">
                <a:latin typeface="Times New Roman" panose="02020603050405020304" pitchFamily="18" charset="0"/>
                <a:ea typeface="Calibri" panose="020F0502020204030204" pitchFamily="34" charset="0"/>
                <a:cs typeface="Times New Roman" panose="02020603050405020304" pitchFamily="18" charset="0"/>
              </a:rPr>
              <a:t>Địa điểm: Tại công ty X</a:t>
            </a:r>
            <a:endParaRPr lang="en-US" sz="1300" kern="1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800"/>
              </a:spcAft>
            </a:pPr>
            <a:r>
              <a:rPr lang="vi-VN" sz="1300" kern="100" dirty="0">
                <a:latin typeface="Times New Roman" panose="02020603050405020304" pitchFamily="18" charset="0"/>
                <a:ea typeface="Calibri" panose="020F0502020204030204" pitchFamily="34" charset="0"/>
                <a:cs typeface="Times New Roman" panose="02020603050405020304" pitchFamily="18" charset="0"/>
              </a:rPr>
              <a:t>Bối cảnh: cuộc họp trình bày dự án trước cổ đông của </a:t>
            </a:r>
            <a:r>
              <a:rPr lang="vi-VN" sz="1300" b="1" kern="100" dirty="0">
                <a:latin typeface="Times New Roman" panose="02020603050405020304" pitchFamily="18" charset="0"/>
                <a:ea typeface="Calibri" panose="020F0502020204030204" pitchFamily="34" charset="0"/>
                <a:cs typeface="Times New Roman" panose="02020603050405020304" pitchFamily="18" charset="0"/>
              </a:rPr>
              <a:t>nhân sự A</a:t>
            </a:r>
            <a:endParaRPr lang="en-US" sz="1300" kern="1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800"/>
              </a:spcAft>
            </a:pPr>
            <a:r>
              <a:rPr lang="vi-VN" sz="1300" kern="100" dirty="0">
                <a:latin typeface="Times New Roman" panose="02020603050405020304" pitchFamily="18" charset="0"/>
                <a:ea typeface="Calibri" panose="020F0502020204030204" pitchFamily="34" charset="0"/>
                <a:cs typeface="Times New Roman" panose="02020603050405020304" pitchFamily="18" charset="0"/>
              </a:rPr>
              <a:t>Công việc nhân sự A cần thực hiện trước khi báo cáo: gửi dự án qua email Giám đốc xem duyệt trước khi tiến hành trình bày trước cổ đông. </a:t>
            </a:r>
            <a:endParaRPr lang="en-US" sz="1300" kern="1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800"/>
              </a:spcAft>
            </a:pPr>
            <a:r>
              <a:rPr lang="vi-VN" sz="1300" b="1" kern="100" dirty="0">
                <a:latin typeface="Times New Roman" panose="02020603050405020304" pitchFamily="18" charset="0"/>
                <a:ea typeface="Calibri" panose="020F0502020204030204" pitchFamily="34" charset="0"/>
                <a:cs typeface="Times New Roman" panose="02020603050405020304" pitchFamily="18" charset="0"/>
              </a:rPr>
              <a:t>Tình huống bất ngờ: Giám đốc có việc bận phải rời phòng làm việc nên không check email được. Đã kêu nhân sự A gửi qua email của thư ký khi xong việc sẽ xem trên điện thoại thư ký sau.</a:t>
            </a:r>
            <a:endParaRPr lang="en-US" sz="1300" kern="1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800"/>
              </a:spcAft>
            </a:pPr>
            <a:r>
              <a:rPr lang="vi-VN" sz="1300" kern="100" dirty="0">
                <a:latin typeface="Times New Roman" panose="02020603050405020304" pitchFamily="18" charset="0"/>
                <a:ea typeface="Calibri" panose="020F0502020204030204" pitchFamily="34" charset="0"/>
                <a:cs typeface="Times New Roman" panose="02020603050405020304" pitchFamily="18" charset="0"/>
              </a:rPr>
              <a:t>Nhân sự A xử lý tình huống như sau: Do không phải trực tiếp Giám đóc nhận và xem xét, để tránh sự cố  (</a:t>
            </a:r>
            <a:r>
              <a:rPr lang="vi-VN" sz="1300" b="1" kern="100" dirty="0">
                <a:latin typeface="Times New Roman" panose="02020603050405020304" pitchFamily="18" charset="0"/>
                <a:ea typeface="Calibri" panose="020F0502020204030204" pitchFamily="34" charset="0"/>
                <a:cs typeface="Times New Roman" panose="02020603050405020304" pitchFamily="18" charset="0"/>
              </a:rPr>
              <a:t>bị chỉnh sửa làm sai lệch thông tin dự án, lộ thông tin nghiên cứu ra bên ngoài). </a:t>
            </a:r>
            <a:r>
              <a:rPr lang="vi-VN" sz="1300" kern="100" dirty="0">
                <a:latin typeface="Times New Roman" panose="02020603050405020304" pitchFamily="18" charset="0"/>
                <a:ea typeface="Calibri" panose="020F0502020204030204" pitchFamily="34" charset="0"/>
                <a:cs typeface="Times New Roman" panose="02020603050405020304" pitchFamily="18" charset="0"/>
              </a:rPr>
              <a:t>Nhân sự A quyết định tắt quyền chỉnh sửa và quyền tải xuống.</a:t>
            </a:r>
            <a:endParaRPr lang="en-US" sz="1300" kern="100"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6" name="Picture 5"/>
          <p:cNvPicPr>
            <a:picLocks noChangeAspect="1"/>
          </p:cNvPicPr>
          <p:nvPr/>
        </p:nvPicPr>
        <p:blipFill>
          <a:blip r:embed="rId2"/>
          <a:stretch>
            <a:fillRect/>
          </a:stretch>
        </p:blipFill>
        <p:spPr>
          <a:xfrm>
            <a:off x="6852611" y="1014624"/>
            <a:ext cx="2196202" cy="1896350"/>
          </a:xfrm>
          <a:prstGeom prst="rect">
            <a:avLst/>
          </a:prstGeom>
        </p:spPr>
      </p:pic>
      <p:pic>
        <p:nvPicPr>
          <p:cNvPr id="7" name="Picture 6"/>
          <p:cNvPicPr>
            <a:picLocks noChangeAspect="1"/>
          </p:cNvPicPr>
          <p:nvPr/>
        </p:nvPicPr>
        <p:blipFill>
          <a:blip r:embed="rId3"/>
          <a:stretch>
            <a:fillRect/>
          </a:stretch>
        </p:blipFill>
        <p:spPr>
          <a:xfrm>
            <a:off x="4654319" y="3117958"/>
            <a:ext cx="4394494" cy="244902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p:randomBar dir="vert"/>
      </p:transition>
    </mc:Choice>
    <mc:Fallback>
      <p:transition>
        <p:randomBar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6966" y="152834"/>
            <a:ext cx="6571343" cy="1049235"/>
          </a:xfrm>
        </p:spPr>
        <p:txBody>
          <a:bodyPr/>
          <a:lstStyle/>
          <a:p>
            <a:r>
              <a:rPr dirty="0" err="1">
                <a:latin typeface="Times New Roman" panose="02020603050405020304" pitchFamily="18" charset="0"/>
                <a:cs typeface="Times New Roman" panose="02020603050405020304" pitchFamily="18" charset="0"/>
              </a:rPr>
              <a:t>K</a:t>
            </a:r>
            <a:r>
              <a:rPr lang="en-US" dirty="0" err="1">
                <a:latin typeface="Times New Roman" panose="02020603050405020304" pitchFamily="18" charset="0"/>
                <a:cs typeface="Times New Roman" panose="02020603050405020304" pitchFamily="18" charset="0"/>
              </a:rPr>
              <a:t>ết</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quả</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tình</a:t>
            </a:r>
            <a:r>
              <a:rPr dirty="0">
                <a:latin typeface="Times New Roman" panose="02020603050405020304" pitchFamily="18" charset="0"/>
                <a:cs typeface="Times New Roman" panose="02020603050405020304" pitchFamily="18" charset="0"/>
              </a:rPr>
              <a:t> </a:t>
            </a:r>
            <a:r>
              <a:rPr dirty="0" err="1">
                <a:latin typeface="Times New Roman" panose="02020603050405020304" pitchFamily="18" charset="0"/>
                <a:cs typeface="Times New Roman" panose="02020603050405020304" pitchFamily="18" charset="0"/>
              </a:rPr>
              <a:t>huống</a:t>
            </a:r>
            <a:endParaRPr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50778" y="1784682"/>
            <a:ext cx="6571343" cy="3288635"/>
          </a:xfrm>
        </p:spPr>
        <p:txBody>
          <a:bodyPr>
            <a:normAutofit/>
          </a:bodyPr>
          <a:lstStyle/>
          <a:p>
            <a:r>
              <a:rPr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Thư</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ký</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chỉ</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xem</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không</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chỉnh</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sửa</a:t>
            </a:r>
            <a:r>
              <a:rPr lang="en-US" sz="3200" dirty="0">
                <a:latin typeface="Times New Roman" panose="02020603050405020304" pitchFamily="18" charset="0"/>
                <a:cs typeface="Times New Roman" panose="02020603050405020304" pitchFamily="18" charset="0"/>
              </a:rPr>
              <a:t>.</a:t>
            </a:r>
            <a:endParaRPr sz="3200" dirty="0">
              <a:latin typeface="Times New Roman" panose="02020603050405020304" pitchFamily="18" charset="0"/>
              <a:cs typeface="Times New Roman" panose="02020603050405020304" pitchFamily="18" charset="0"/>
            </a:endParaRPr>
          </a:p>
          <a:p>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Không</a:t>
            </a:r>
            <a:r>
              <a:rPr sz="3200" dirty="0">
                <a:latin typeface="Times New Roman" panose="02020603050405020304" pitchFamily="18" charset="0"/>
                <a:cs typeface="Times New Roman" panose="02020603050405020304" pitchFamily="18" charset="0"/>
              </a:rPr>
              <a:t> chia </a:t>
            </a:r>
            <a:r>
              <a:rPr sz="3200" dirty="0" err="1">
                <a:latin typeface="Times New Roman" panose="02020603050405020304" pitchFamily="18" charset="0"/>
                <a:cs typeface="Times New Roman" panose="02020603050405020304" pitchFamily="18" charset="0"/>
              </a:rPr>
              <a:t>sẻ</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tiếp</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khi</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chưa</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xin</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phép</a:t>
            </a:r>
            <a:r>
              <a:rPr lang="en-US" sz="3200" dirty="0">
                <a:latin typeface="Times New Roman" panose="02020603050405020304" pitchFamily="18" charset="0"/>
                <a:cs typeface="Times New Roman" panose="02020603050405020304" pitchFamily="18" charset="0"/>
              </a:rPr>
              <a:t>.</a:t>
            </a:r>
            <a:endParaRPr sz="3200" dirty="0">
              <a:latin typeface="Times New Roman" panose="02020603050405020304" pitchFamily="18" charset="0"/>
              <a:cs typeface="Times New Roman" panose="02020603050405020304" pitchFamily="18" charset="0"/>
            </a:endParaRPr>
          </a:p>
          <a:p>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Dự</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án</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được</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bảo</a:t>
            </a:r>
            <a:r>
              <a:rPr sz="3200" dirty="0">
                <a:latin typeface="Times New Roman" panose="02020603050405020304" pitchFamily="18" charset="0"/>
                <a:cs typeface="Times New Roman" panose="02020603050405020304" pitchFamily="18" charset="0"/>
              </a:rPr>
              <a:t> </a:t>
            </a:r>
            <a:r>
              <a:rPr sz="3200" dirty="0" err="1">
                <a:latin typeface="Times New Roman" panose="02020603050405020304" pitchFamily="18" charset="0"/>
                <a:cs typeface="Times New Roman" panose="02020603050405020304" pitchFamily="18" charset="0"/>
              </a:rPr>
              <a:t>vệ</a:t>
            </a:r>
            <a:r>
              <a:rPr lang="en-US" sz="3200" dirty="0">
                <a:latin typeface="Times New Roman" panose="02020603050405020304" pitchFamily="18" charset="0"/>
                <a:cs typeface="Times New Roman" panose="02020603050405020304" pitchFamily="18" charset="0"/>
              </a:rPr>
              <a:t>.</a:t>
            </a:r>
            <a:endParaRPr sz="32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500">
        <p:randomBar dir="vert"/>
      </p:transition>
    </mc:Choice>
    <mc:Fallback>
      <p:transition>
        <p:randomBar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6967" y="167278"/>
            <a:ext cx="6571343" cy="1049235"/>
          </a:xfrm>
        </p:spPr>
        <p:txBody>
          <a:bodyPr/>
          <a:lstStyle/>
          <a:p>
            <a:r>
              <a:rPr lang="vi-VN" dirty="0">
                <a:latin typeface="Times New Roman" panose="02020603050405020304" pitchFamily="18" charset="0"/>
                <a:cs typeface="Times New Roman" panose="02020603050405020304" pitchFamily="18" charset="0"/>
              </a:rPr>
              <a:t>Một số câu hỏi nhóm đưa ra </a:t>
            </a:r>
            <a:endParaRPr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4472" y="1585989"/>
            <a:ext cx="8866094" cy="4337869"/>
          </a:xfrm>
        </p:spPr>
        <p:txBody>
          <a:bodyPr>
            <a:normAutofit/>
          </a:bodyPr>
          <a:lstStyle/>
          <a:p>
            <a:r>
              <a:rPr lang="vi-VN" dirty="0">
                <a:latin typeface="Times New Roman" panose="02020603050405020304" pitchFamily="18" charset="0"/>
                <a:cs typeface="Times New Roman" panose="02020603050405020304" pitchFamily="18" charset="0"/>
              </a:rPr>
              <a:t>Câu 1. “Nếu chúng ta chỉ gửi link ở chế độ Viewer, vậy người khác có thể tải xuống rồi chia sẻ tiếp không?”</a:t>
            </a:r>
            <a:endParaRPr lang="vi-VN"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 Trả lời của nhóm</a:t>
            </a:r>
            <a:endParaRPr lang="vi-VN"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Trong chế độ Viewer bình thường, người nhận vẫn có thể tải xuống hoặc chụp lại nội dung. Tuy nhiên, trong tính năng chia sẻ nâng cao, chúng ta có thể bật lựa chọn “Ngăn tải xuống, sao chép, in”. Khi bật tùy chọn này, người xem sẽ không thể tải file xuống hoặc sao chép nội dung, giúp hạn chế lan truyền không mong muốn.</a:t>
            </a:r>
            <a:endParaRPr lang="vi-VN" dirty="0">
              <a:latin typeface="Times New Roman" panose="02020603050405020304" pitchFamily="18" charset="0"/>
              <a:cs typeface="Times New Roman" panose="02020603050405020304" pitchFamily="18" charset="0"/>
            </a:endParaRPr>
          </a:p>
          <a:p>
            <a:endParaRPr lang="vi-VN" dirty="0"/>
          </a:p>
          <a:p>
            <a:endParaRPr dirty="0"/>
          </a:p>
        </p:txBody>
      </p:sp>
    </p:spTree>
  </p:cSld>
  <p:clrMapOvr>
    <a:masterClrMapping/>
  </p:clrMapOvr>
  <mc:AlternateContent xmlns:mc="http://schemas.openxmlformats.org/markup-compatibility/2006">
    <mc:Choice xmlns:p14="http://schemas.microsoft.com/office/powerpoint/2010/main" Requires="p14">
      <p:transition p14:dur="500" advTm="62000">
        <p:circle/>
      </p:transition>
    </mc:Choice>
    <mc:Fallback>
      <p:transition advTm="62000">
        <p:circle/>
      </p:transition>
    </mc:Fallback>
  </mc:AlternateContent>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CDCE0"/>
      </a:lt2>
      <a:accent1>
        <a:srgbClr val="415588"/>
      </a:accent1>
      <a:accent2>
        <a:srgbClr val="4294B6"/>
      </a:accent2>
      <a:accent3>
        <a:srgbClr val="087D7C"/>
      </a:accent3>
      <a:accent4>
        <a:srgbClr val="04B663"/>
      </a:accent4>
      <a:accent5>
        <a:srgbClr val="DF8822"/>
      </a:accent5>
      <a:accent6>
        <a:srgbClr val="BC410A"/>
      </a:accent6>
      <a:hlink>
        <a:srgbClr val="5977C4"/>
      </a:hlink>
      <a:folHlink>
        <a:srgbClr val="01A9BF"/>
      </a:folHlink>
    </a:clrScheme>
    <a:fontScheme name="Gallery">
      <a:majorFont>
        <a:latin typeface="Century Gothic"/>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lumMod val="108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TM10001114[[fn=Gallery]]</Template>
  <TotalTime>0</TotalTime>
  <Words>4884</Words>
  <Application>WPS Presentation</Application>
  <PresentationFormat>On-screen Show (4:3)</PresentationFormat>
  <Paragraphs>295</Paragraphs>
  <Slides>11</Slides>
  <Notes>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11</vt:i4>
      </vt:variant>
    </vt:vector>
  </HeadingPairs>
  <TitlesOfParts>
    <vt:vector size="20" baseType="lpstr">
      <vt:lpstr>Arial</vt:lpstr>
      <vt:lpstr>SimSun</vt:lpstr>
      <vt:lpstr>Wingdings</vt:lpstr>
      <vt:lpstr>Times New Roman</vt:lpstr>
      <vt:lpstr>Calibri</vt:lpstr>
      <vt:lpstr>Microsoft YaHei</vt:lpstr>
      <vt:lpstr>Arial Unicode MS</vt:lpstr>
      <vt:lpstr>Century Gothic</vt:lpstr>
      <vt:lpstr>Gallery</vt:lpstr>
      <vt:lpstr>Dự án 3: Google Drive – Tính năng chia sẻ nâng cao</vt:lpstr>
      <vt:lpstr>Nội dung trình bày</vt:lpstr>
      <vt:lpstr>Lịch sử phát triển</vt:lpstr>
      <vt:lpstr>Ma trận tính năng</vt:lpstr>
      <vt:lpstr>Phân tích bảo mật</vt:lpstr>
      <vt:lpstr>PowerPoint 演示文稿</vt:lpstr>
      <vt:lpstr>Tình huống thực tế</vt:lpstr>
      <vt:lpstr>Kết quả tình huống</vt:lpstr>
      <vt:lpstr>Một số câu hỏi nhóm đưa ra </vt:lpstr>
      <vt:lpstr>Một số câu hỏi nhóm đưa ra </vt:lpstr>
      <vt:lpstr>Một số câu hỏi nhóm đưa ra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Dự án 3: Google Drive – Tính năng chia sẻ nâng cao</dc:title>
  <dc:creator>Luu Bao</dc:creator>
  <dc:description>generated using python-pptx</dc:description>
  <cp:lastModifiedBy>Tran Thi Mai Tram B1909378</cp:lastModifiedBy>
  <cp:revision>13</cp:revision>
  <dcterms:created xsi:type="dcterms:W3CDTF">2013-01-27T09:14:00Z</dcterms:created>
  <dcterms:modified xsi:type="dcterms:W3CDTF">2025-11-26T15:57:10Z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442E5B4842B94506ADFACDDFB888888F_12</vt:lpwstr>
  </property>
  <property fmtid="{D5CDD505-2E9C-101B-9397-08002B2CF9AE}" pid="3" name="KSOProductBuildVer">
    <vt:lpwstr>1033-12.2.0.23155</vt:lpwstr>
  </property>
</Properties>
</file>

<file path=docProps/thumbnail.jpeg>
</file>